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4"/>
  </p:notesMasterIdLst>
  <p:sldIdLst>
    <p:sldId id="415" r:id="rId2"/>
    <p:sldId id="379" r:id="rId3"/>
    <p:sldId id="380" r:id="rId4"/>
    <p:sldId id="381" r:id="rId5"/>
    <p:sldId id="378" r:id="rId6"/>
    <p:sldId id="427" r:id="rId7"/>
    <p:sldId id="426" r:id="rId8"/>
    <p:sldId id="428" r:id="rId9"/>
    <p:sldId id="429" r:id="rId10"/>
    <p:sldId id="418" r:id="rId11"/>
    <p:sldId id="419" r:id="rId12"/>
    <p:sldId id="421" r:id="rId13"/>
    <p:sldId id="420" r:id="rId14"/>
    <p:sldId id="422" r:id="rId15"/>
    <p:sldId id="423" r:id="rId16"/>
    <p:sldId id="424" r:id="rId17"/>
    <p:sldId id="382" r:id="rId18"/>
    <p:sldId id="384" r:id="rId19"/>
    <p:sldId id="386" r:id="rId20"/>
    <p:sldId id="388" r:id="rId21"/>
    <p:sldId id="389" r:id="rId22"/>
    <p:sldId id="390" r:id="rId23"/>
    <p:sldId id="391" r:id="rId24"/>
    <p:sldId id="392" r:id="rId25"/>
    <p:sldId id="396" r:id="rId26"/>
    <p:sldId id="385" r:id="rId27"/>
    <p:sldId id="395" r:id="rId28"/>
    <p:sldId id="404" r:id="rId29"/>
    <p:sldId id="405" r:id="rId30"/>
    <p:sldId id="406" r:id="rId31"/>
    <p:sldId id="407" r:id="rId32"/>
    <p:sldId id="398" r:id="rId33"/>
    <p:sldId id="399" r:id="rId34"/>
    <p:sldId id="416" r:id="rId35"/>
    <p:sldId id="425" r:id="rId36"/>
    <p:sldId id="409" r:id="rId37"/>
    <p:sldId id="410" r:id="rId38"/>
    <p:sldId id="412" r:id="rId39"/>
    <p:sldId id="411" r:id="rId40"/>
    <p:sldId id="413" r:id="rId41"/>
    <p:sldId id="414" r:id="rId42"/>
    <p:sldId id="417" r:id="rId43"/>
  </p:sldIdLst>
  <p:sldSz cx="18288000" cy="10287000"/>
  <p:notesSz cx="6858000" cy="9144000"/>
  <p:embeddedFontLst>
    <p:embeddedFont>
      <p:font typeface="Aharoni" panose="02010803020104030203" pitchFamily="2" charset="-79"/>
      <p:bold r:id="rId45"/>
    </p:embeddedFont>
    <p:embeddedFont>
      <p:font typeface="Latha" panose="020B0604020202020204" pitchFamily="34" charset="0"/>
      <p:regular r:id="rId46"/>
      <p:bold r:id="rId47"/>
    </p:embeddedFont>
    <p:embeddedFont>
      <p:font typeface="Montserrat" pitchFamily="2" charset="77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lávia Ribeiro" initials="FR" lastIdx="3" clrIdx="0">
    <p:extLst>
      <p:ext uri="{19B8F6BF-5375-455C-9EA6-DF929625EA0E}">
        <p15:presenceInfo xmlns:p15="http://schemas.microsoft.com/office/powerpoint/2012/main" userId="6bae8918ceb73a6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C00"/>
    <a:srgbClr val="2CB215"/>
    <a:srgbClr val="94A670"/>
    <a:srgbClr val="A0DA96"/>
    <a:srgbClr val="526716"/>
    <a:srgbClr val="A0DA97"/>
    <a:srgbClr val="FFA57E"/>
    <a:srgbClr val="DF0000"/>
    <a:srgbClr val="7E9846"/>
    <a:srgbClr val="C4D6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9" autoAdjust="0"/>
    <p:restoredTop sz="96170" autoAdjust="0"/>
  </p:normalViewPr>
  <p:slideViewPr>
    <p:cSldViewPr>
      <p:cViewPr varScale="1">
        <p:scale>
          <a:sx n="69" d="100"/>
          <a:sy n="69" d="100"/>
        </p:scale>
        <p:origin x="464" y="5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1C920-C0EF-4C99-B360-A8DC9203F269}" type="datetimeFigureOut">
              <a:rPr lang="pt-BR" smtClean="0"/>
              <a:t>25/06/2025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5A8BA-858E-49C5-BC46-8AC5B908194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43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D5A8BA-858E-49C5-BC46-8AC5B9081945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0440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18DFC173-FF7D-4698-AC28-C4DCF812468B}"/>
              </a:ext>
            </a:extLst>
          </p:cNvPr>
          <p:cNvSpPr/>
          <p:nvPr userDrawn="1"/>
        </p:nvSpPr>
        <p:spPr>
          <a:xfrm>
            <a:off x="0" y="0"/>
            <a:ext cx="16192500" cy="127000"/>
          </a:xfrm>
          <a:prstGeom prst="rect">
            <a:avLst/>
          </a:prstGeom>
          <a:solidFill>
            <a:srgbClr val="526716"/>
          </a:solidFill>
        </p:spPr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D8A7A06A-0712-0351-7BB1-356B03C0476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857654" y="8923233"/>
            <a:ext cx="13658292" cy="1368000"/>
            <a:chOff x="2770348" y="2769728"/>
            <a:chExt cx="6940804" cy="695184"/>
          </a:xfrm>
        </p:grpSpPr>
        <p:grpSp>
          <p:nvGrpSpPr>
            <p:cNvPr id="14" name="Agrupar 13">
              <a:extLst>
                <a:ext uri="{FF2B5EF4-FFF2-40B4-BE49-F238E27FC236}">
                  <a16:creationId xmlns:a16="http://schemas.microsoft.com/office/drawing/2014/main" id="{0CD3036A-9CC2-2ADA-6F10-AA33F1037D83}"/>
                </a:ext>
              </a:extLst>
            </p:cNvPr>
            <p:cNvGrpSpPr/>
            <p:nvPr/>
          </p:nvGrpSpPr>
          <p:grpSpPr>
            <a:xfrm>
              <a:off x="2770348" y="2771742"/>
              <a:ext cx="6940804" cy="657258"/>
              <a:chOff x="144548" y="8978196"/>
              <a:chExt cx="6940804" cy="657258"/>
            </a:xfrm>
          </p:grpSpPr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6AFA9346-523A-7EE4-6CBD-AB1736FA84E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4548" y="8978196"/>
                <a:ext cx="3187553" cy="633371"/>
                <a:chOff x="0" y="0"/>
                <a:chExt cx="6791866" cy="1349995"/>
              </a:xfrm>
            </p:grpSpPr>
            <p:pic>
              <p:nvPicPr>
                <p:cNvPr id="19" name="Imagem 18" descr="Tela de celular com texto preto sobre fundo branco&#10;&#10;Descrição gerada automaticamente com confiança média">
                  <a:extLst>
                    <a:ext uri="{FF2B5EF4-FFF2-40B4-BE49-F238E27FC236}">
                      <a16:creationId xmlns:a16="http://schemas.microsoft.com/office/drawing/2014/main" id="{8D99DCC6-7174-B259-8456-902A0E2341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rcRect l="32864"/>
                <a:stretch/>
              </p:blipFill>
              <p:spPr>
                <a:xfrm>
                  <a:off x="1573780" y="0"/>
                  <a:ext cx="5218086" cy="1349995"/>
                </a:xfrm>
                <a:prstGeom prst="rect">
                  <a:avLst/>
                </a:prstGeom>
              </p:spPr>
            </p:pic>
            <p:pic>
              <p:nvPicPr>
                <p:cNvPr id="20" name="Imagem 19" descr="Tela de celular com texto preto sobre fundo branco&#10;&#10;Descrição gerada automaticamente com confiança média">
                  <a:extLst>
                    <a:ext uri="{FF2B5EF4-FFF2-40B4-BE49-F238E27FC236}">
                      <a16:creationId xmlns:a16="http://schemas.microsoft.com/office/drawing/2014/main" id="{10232245-A203-CB5D-ACD6-49B103413B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rcRect r="79752"/>
                <a:stretch/>
              </p:blipFill>
              <p:spPr>
                <a:xfrm>
                  <a:off x="0" y="0"/>
                  <a:ext cx="1573779" cy="1349995"/>
                </a:xfrm>
                <a:prstGeom prst="rect">
                  <a:avLst/>
                </a:prstGeom>
              </p:spPr>
            </p:pic>
          </p:grpSp>
          <p:pic>
            <p:nvPicPr>
              <p:cNvPr id="18" name="Imagem 17">
                <a:extLst>
                  <a:ext uri="{FF2B5EF4-FFF2-40B4-BE49-F238E27FC236}">
                    <a16:creationId xmlns:a16="http://schemas.microsoft.com/office/drawing/2014/main" id="{695E9A85-D03B-9CF3-D16E-8C164D543E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71163" y="9131279"/>
                <a:ext cx="2114189" cy="504175"/>
              </a:xfrm>
              <a:prstGeom prst="rect">
                <a:avLst/>
              </a:prstGeom>
            </p:spPr>
          </p:pic>
        </p:grpSp>
        <p:pic>
          <p:nvPicPr>
            <p:cNvPr id="15" name="Imagem 14" descr="Desenho de personagem de desenho animado&#10;&#10;O conteúdo gerado por IA pode estar incorreto.">
              <a:extLst>
                <a:ext uri="{FF2B5EF4-FFF2-40B4-BE49-F238E27FC236}">
                  <a16:creationId xmlns:a16="http://schemas.microsoft.com/office/drawing/2014/main" id="{6D1A3367-ACF3-6D98-AEA0-B43B2588A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2769728"/>
              <a:ext cx="374783" cy="588351"/>
            </a:xfrm>
            <a:prstGeom prst="rect">
              <a:avLst/>
            </a:prstGeom>
          </p:spPr>
        </p:pic>
        <p:pic>
          <p:nvPicPr>
            <p:cNvPr id="16" name="Imagem 15" descr="Uma imagem contendo Forma&#10;&#10;O conteúdo gerado por IA pode estar incorreto.">
              <a:extLst>
                <a:ext uri="{FF2B5EF4-FFF2-40B4-BE49-F238E27FC236}">
                  <a16:creationId xmlns:a16="http://schemas.microsoft.com/office/drawing/2014/main" id="{466E45C1-2D0F-A3FC-A039-04A0A99E0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54088"/>
            <a:stretch/>
          </p:blipFill>
          <p:spPr>
            <a:xfrm>
              <a:off x="6577238" y="2888912"/>
              <a:ext cx="1009732" cy="5760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restaura-amazonia@fbds.org.br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9C22F-8934-A28C-090D-FD961B4B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1C3CD00B-EE44-35EB-220F-B5A2F3922574}"/>
              </a:ext>
            </a:extLst>
          </p:cNvPr>
          <p:cNvGrpSpPr/>
          <p:nvPr/>
        </p:nvGrpSpPr>
        <p:grpSpPr>
          <a:xfrm>
            <a:off x="10134600" y="-82800"/>
            <a:ext cx="8152800" cy="9017001"/>
            <a:chOff x="749885" y="874703"/>
            <a:chExt cx="4827600" cy="5228645"/>
          </a:xfrm>
        </p:grpSpPr>
        <p:pic>
          <p:nvPicPr>
            <p:cNvPr id="3" name="Imagem 2" descr="Campo verde com árvores ao fundo&#10;&#10;Descrição gerada automaticamente">
              <a:extLst>
                <a:ext uri="{FF2B5EF4-FFF2-40B4-BE49-F238E27FC236}">
                  <a16:creationId xmlns:a16="http://schemas.microsoft.com/office/drawing/2014/main" id="{C88B711D-1847-A2E7-0646-8217707D5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7610" t="252" r="46043" b="20550"/>
            <a:stretch/>
          </p:blipFill>
          <p:spPr>
            <a:xfrm>
              <a:off x="749885" y="882815"/>
              <a:ext cx="3597304" cy="5220533"/>
            </a:xfrm>
            <a:custGeom>
              <a:avLst/>
              <a:gdLst>
                <a:gd name="connsiteX0" fmla="*/ 3597304 w 3597304"/>
                <a:gd name="connsiteY0" fmla="*/ 0 h 5220533"/>
                <a:gd name="connsiteX1" fmla="*/ 3597304 w 3597304"/>
                <a:gd name="connsiteY1" fmla="*/ 5220533 h 5220533"/>
                <a:gd name="connsiteX2" fmla="*/ 0 w 3597304"/>
                <a:gd name="connsiteY2" fmla="*/ 5220533 h 522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7304" h="5220533">
                  <a:moveTo>
                    <a:pt x="3597304" y="0"/>
                  </a:moveTo>
                  <a:lnTo>
                    <a:pt x="3597304" y="5220533"/>
                  </a:lnTo>
                  <a:lnTo>
                    <a:pt x="0" y="5220533"/>
                  </a:lnTo>
                  <a:close/>
                </a:path>
              </a:pathLst>
            </a:custGeom>
          </p:spPr>
        </p:pic>
        <p:pic>
          <p:nvPicPr>
            <p:cNvPr id="6" name="Imagem 5" descr="Campo verde com árvores ao fundo&#10;&#10;Descrição gerada automaticamente">
              <a:extLst>
                <a:ext uri="{FF2B5EF4-FFF2-40B4-BE49-F238E27FC236}">
                  <a16:creationId xmlns:a16="http://schemas.microsoft.com/office/drawing/2014/main" id="{93E9FD38-DBA8-F9FB-7BE2-97DACCF169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53144" r="34376" b="20679"/>
            <a:stretch/>
          </p:blipFill>
          <p:spPr>
            <a:xfrm>
              <a:off x="4342715" y="874703"/>
              <a:ext cx="1234770" cy="5227137"/>
            </a:xfrm>
            <a:custGeom>
              <a:avLst/>
              <a:gdLst>
                <a:gd name="connsiteX0" fmla="*/ 0 w 1235126"/>
                <a:gd name="connsiteY0" fmla="*/ 0 h 5228644"/>
                <a:gd name="connsiteX1" fmla="*/ 1235126 w 1235126"/>
                <a:gd name="connsiteY1" fmla="*/ 0 h 5228644"/>
                <a:gd name="connsiteX2" fmla="*/ 1235126 w 1235126"/>
                <a:gd name="connsiteY2" fmla="*/ 5228644 h 5228644"/>
                <a:gd name="connsiteX3" fmla="*/ 0 w 1235126"/>
                <a:gd name="connsiteY3" fmla="*/ 5228644 h 522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5126" h="5228644">
                  <a:moveTo>
                    <a:pt x="0" y="0"/>
                  </a:moveTo>
                  <a:lnTo>
                    <a:pt x="1235126" y="0"/>
                  </a:lnTo>
                  <a:lnTo>
                    <a:pt x="1235126" y="5228644"/>
                  </a:lnTo>
                  <a:lnTo>
                    <a:pt x="0" y="5228644"/>
                  </a:lnTo>
                  <a:close/>
                </a:path>
              </a:pathLst>
            </a:custGeom>
          </p:spPr>
        </p:pic>
      </p:grpSp>
      <p:sp>
        <p:nvSpPr>
          <p:cNvPr id="7" name="Triângulo Retângulo 6">
            <a:extLst>
              <a:ext uri="{FF2B5EF4-FFF2-40B4-BE49-F238E27FC236}">
                <a16:creationId xmlns:a16="http://schemas.microsoft.com/office/drawing/2014/main" id="{41746588-023C-6C60-B4E3-9B33BCB8D290}"/>
              </a:ext>
            </a:extLst>
          </p:cNvPr>
          <p:cNvSpPr/>
          <p:nvPr/>
        </p:nvSpPr>
        <p:spPr>
          <a:xfrm rot="5400000">
            <a:off x="8360704" y="1413805"/>
            <a:ext cx="8902700" cy="6075090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50E9FDF-9F83-B963-3666-F5C5143CF02C}"/>
              </a:ext>
            </a:extLst>
          </p:cNvPr>
          <p:cNvSpPr/>
          <p:nvPr/>
        </p:nvSpPr>
        <p:spPr>
          <a:xfrm>
            <a:off x="0" y="-1"/>
            <a:ext cx="9774509" cy="89026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CF3E5583-15D4-C939-ED8E-A161F47A0709}"/>
              </a:ext>
            </a:extLst>
          </p:cNvPr>
          <p:cNvSpPr txBox="1"/>
          <p:nvPr/>
        </p:nvSpPr>
        <p:spPr>
          <a:xfrm>
            <a:off x="862122" y="3009900"/>
            <a:ext cx="92202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500" b="1" dirty="0">
                <a:solidFill>
                  <a:schemeClr val="bg1">
                    <a:lumMod val="95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OFICINA</a:t>
            </a:r>
          </a:p>
          <a:p>
            <a:r>
              <a:rPr lang="pt-BR" sz="6000" b="1" dirty="0">
                <a:solidFill>
                  <a:schemeClr val="bg1">
                    <a:lumMod val="95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EDITAL 003.2025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259010-65C1-AA68-584E-F10D9E4BC6B5}"/>
              </a:ext>
            </a:extLst>
          </p:cNvPr>
          <p:cNvSpPr txBox="1"/>
          <p:nvPr/>
        </p:nvSpPr>
        <p:spPr>
          <a:xfrm>
            <a:off x="862122" y="7277100"/>
            <a:ext cx="3152556" cy="693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739" b="1" dirty="0">
                <a:solidFill>
                  <a:schemeClr val="bg1">
                    <a:lumMod val="95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14:00</a:t>
            </a:r>
            <a:r>
              <a:rPr lang="pt-BR" sz="415" b="1" dirty="0">
                <a:solidFill>
                  <a:schemeClr val="bg1">
                    <a:lumMod val="95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 </a:t>
            </a:r>
            <a:r>
              <a:rPr lang="pt-BR" sz="3739" b="1" dirty="0">
                <a:solidFill>
                  <a:schemeClr val="bg1">
                    <a:lumMod val="95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–</a:t>
            </a:r>
            <a:r>
              <a:rPr lang="pt-BR" sz="415" b="1" dirty="0">
                <a:solidFill>
                  <a:schemeClr val="bg1">
                    <a:lumMod val="95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pt-BR" sz="3739" b="1" dirty="0">
                <a:solidFill>
                  <a:schemeClr val="bg1">
                    <a:lumMod val="95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16:00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D5EB717-5762-5C3E-1DCD-C6E1CA79B64C}"/>
              </a:ext>
            </a:extLst>
          </p:cNvPr>
          <p:cNvSpPr txBox="1"/>
          <p:nvPr/>
        </p:nvSpPr>
        <p:spPr>
          <a:xfrm>
            <a:off x="878542" y="6609352"/>
            <a:ext cx="5530262" cy="66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739" b="1" dirty="0">
                <a:solidFill>
                  <a:schemeClr val="bg1">
                    <a:lumMod val="95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25 de junho de 2025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4828B933-79E6-DCAF-EAAE-CB9870B65BF7}"/>
              </a:ext>
            </a:extLst>
          </p:cNvPr>
          <p:cNvSpPr txBox="1"/>
          <p:nvPr/>
        </p:nvSpPr>
        <p:spPr>
          <a:xfrm>
            <a:off x="862122" y="1376811"/>
            <a:ext cx="6834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RESTAURA AMAZÔNIA</a:t>
            </a:r>
          </a:p>
        </p:txBody>
      </p:sp>
    </p:spTree>
    <p:extLst>
      <p:ext uri="{BB962C8B-B14F-4D97-AF65-F5344CB8AC3E}">
        <p14:creationId xmlns:p14="http://schemas.microsoft.com/office/powerpoint/2010/main" val="34844614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AB5FC-A4F1-AC6E-B043-02653C6EF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9DD8FED1-F22C-97F8-EF60-3DD9743E9A85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Site FBDS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15F9892-7879-4B47-55A9-C833652A770F}"/>
              </a:ext>
            </a:extLst>
          </p:cNvPr>
          <p:cNvSpPr txBox="1"/>
          <p:nvPr/>
        </p:nvSpPr>
        <p:spPr>
          <a:xfrm>
            <a:off x="762000" y="1943100"/>
            <a:ext cx="16459200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Onde encontrar as informações e documentos para a elaboração do projeto</a:t>
            </a:r>
          </a:p>
          <a:p>
            <a:endParaRPr lang="pt-BR" sz="1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Informações resumidas</a:t>
            </a:r>
          </a:p>
          <a:p>
            <a:pPr marL="457200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Lista de áreas</a:t>
            </a:r>
          </a:p>
          <a:p>
            <a:pPr marL="457200" indent="-457200">
              <a:spcAft>
                <a:spcPts val="600"/>
              </a:spcAft>
              <a:buFontTx/>
              <a:buChar char="-"/>
            </a:pPr>
            <a:r>
              <a:rPr lang="pt-BR" sz="3200" dirty="0" err="1">
                <a:latin typeface="Aharoni" panose="02010803020104030203" pitchFamily="2" charset="-79"/>
                <a:cs typeface="Aharoni" panose="02010803020104030203" pitchFamily="2" charset="-79"/>
              </a:rPr>
              <a:t>Shapefiles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das Terras Indígenas Prioritárias</a:t>
            </a:r>
          </a:p>
          <a:p>
            <a:pPr marL="457200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Lista de Documentos</a:t>
            </a:r>
          </a:p>
          <a:p>
            <a:pPr marL="914400" lvl="1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Edital</a:t>
            </a:r>
          </a:p>
          <a:p>
            <a:pPr marL="914400" lvl="1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Documento de Orientação para Elaboração de Proposta</a:t>
            </a:r>
          </a:p>
          <a:p>
            <a:pPr marL="914400" lvl="1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Documento de Orientação para Elaboração dos Currículos das Instituições</a:t>
            </a:r>
          </a:p>
          <a:p>
            <a:pPr marL="914400" lvl="1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Planilha de Acompanhamento Físico-Financeiro e de Indicadores</a:t>
            </a:r>
          </a:p>
          <a:p>
            <a:pPr marL="914400" lvl="1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Planilha de Orçamento</a:t>
            </a:r>
          </a:p>
          <a:p>
            <a:pPr marL="457200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Seção de Perguntas e Respostas</a:t>
            </a:r>
          </a:p>
          <a:p>
            <a:pPr marL="457200" indent="-457200">
              <a:spcAft>
                <a:spcPts val="600"/>
              </a:spcAft>
              <a:buFontTx/>
              <a:buChar char="-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Acesso ao Formulário de Envio de Propostas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4A493001-EEDD-E677-FA8A-89DC6008F8AA}"/>
              </a:ext>
            </a:extLst>
          </p:cNvPr>
          <p:cNvSpPr txBox="1"/>
          <p:nvPr/>
        </p:nvSpPr>
        <p:spPr>
          <a:xfrm>
            <a:off x="5086492" y="419100"/>
            <a:ext cx="80240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/>
              <a:t>RESTAURA-AMAZONIA.FBDS.ORG.BR</a:t>
            </a:r>
          </a:p>
          <a:p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889348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AB320-A714-AE40-E257-B90EB5D64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D7BFEC0F-43A9-C251-AA95-623F5B14654D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DO PROJETO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741F830-D136-4945-6206-8ABA60166C27}"/>
              </a:ext>
            </a:extLst>
          </p:cNvPr>
          <p:cNvSpPr txBox="1"/>
          <p:nvPr/>
        </p:nvSpPr>
        <p:spPr>
          <a:xfrm>
            <a:off x="762000" y="1943100"/>
            <a:ext cx="16459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 RESTAURA AMAZÔNIA É UM PROJETO VOLTADO PARA A </a:t>
            </a:r>
            <a:r>
              <a:rPr lang="pt-BR" sz="32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RESTAURAÇÃO</a:t>
            </a:r>
          </a:p>
          <a:p>
            <a:endParaRPr lang="pt-BR" sz="3200" dirty="0">
              <a:solidFill>
                <a:srgbClr val="2CB215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 </a:t>
            </a:r>
            <a:r>
              <a:rPr lang="pt-BR" sz="32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METADE DAS ÁREAS RESTAURADAS 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DEVE ESTAR LOCALIZADA NOS </a:t>
            </a:r>
            <a:r>
              <a:rPr lang="pt-BR" sz="32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TERRAS INDÍGENAS PRIORITÁRIAS</a:t>
            </a:r>
          </a:p>
          <a:p>
            <a:endParaRPr lang="pt-BR" sz="3200" dirty="0">
              <a:solidFill>
                <a:srgbClr val="2CB215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OUTRAS ÁREAS 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TAMBÉM PODEM RECEBER </a:t>
            </a:r>
            <a:r>
              <a:rPr lang="pt-BR" sz="32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AÇÕES DE RESTAURAÇÃO 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DESDE QUE ESTEJAM EM:</a:t>
            </a:r>
          </a:p>
          <a:p>
            <a:endParaRPr lang="pt-BR" sz="1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UNIDADES DE CONSERVAÇÃO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TERRITÓRIOS QUILOMBOLAS E OUTRAS COMUNIDADES TRADICIONAIS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ÁREAS PÚBLICAS NÃO DESTINADAS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APP E RESERVAS LEGAIS EM ASSENTAMENTOS E IMÓVEIS RURAIS COM ATÉ QUATRO MÓDULOS FISCAIS, DEVIDAMENTE INSCRITOS NO CAR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23252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CA57F-1971-8C0B-D138-DEA858E84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59A2FFE7-84E8-3822-91C5-827C625B4FD5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DO PROJETO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C61F5D9-4C31-A60A-16B7-E4BB09AE4219}"/>
              </a:ext>
            </a:extLst>
          </p:cNvPr>
          <p:cNvSpPr txBox="1"/>
          <p:nvPr/>
        </p:nvSpPr>
        <p:spPr>
          <a:xfrm>
            <a:off x="762000" y="1943100"/>
            <a:ext cx="164592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PRIMEIRO PASSO: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 QUE 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EU QUERO FAZER NO PROJETO</a:t>
            </a:r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TIPOS DE RESTAURAÇÃO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TÉCNICAS DE RESTAURAÇÃO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ONDE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VOU FAZER</a:t>
            </a:r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 - ANEXO </a:t>
            </a:r>
            <a:r>
              <a:rPr lang="pt-BR" sz="3200" dirty="0" err="1">
                <a:latin typeface="Aharoni" panose="02010803020104030203" pitchFamily="2" charset="-79"/>
                <a:cs typeface="Aharoni" panose="02010803020104030203" pitchFamily="2" charset="-79"/>
              </a:rPr>
              <a:t>G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DO EDITAL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DEFINIR AS ÁREAS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LOCALIZAÇÃO COM GEORREFERENCIAMENTO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42142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04C52-AEF8-0D96-3997-C524C0F5C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388CD3A5-D9F7-ED4B-855F-614EC7AC4DFD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DO PROJETO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244FB45-9234-E0C6-09D3-411631269774}"/>
              </a:ext>
            </a:extLst>
          </p:cNvPr>
          <p:cNvSpPr txBox="1"/>
          <p:nvPr/>
        </p:nvSpPr>
        <p:spPr>
          <a:xfrm>
            <a:off x="762000" y="1943100"/>
            <a:ext cx="164592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SEGUNDO PASSO: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COMO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EU REALIZO OS OBJETIVOS DO MEU PROJETO</a:t>
            </a:r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PARCERIAS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MOBILIZAÇÃO DAS COMUNIDADES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METODOLOGIAS DE TRABALHO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FORNECEDORES DE MÃO-DE-OBRA E INSUMOS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CAPACITAÇÕES</a:t>
            </a:r>
          </a:p>
          <a:p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COMUNICAÇÃO</a:t>
            </a: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65937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5FF06-8FA8-D716-C747-24B3FE133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76312B33-26EA-6D96-B6F2-B1173CD60662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DO PROJETO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2675073-589B-1254-8948-BF2543772315}"/>
              </a:ext>
            </a:extLst>
          </p:cNvPr>
          <p:cNvSpPr/>
          <p:nvPr/>
        </p:nvSpPr>
        <p:spPr>
          <a:xfrm>
            <a:off x="685800" y="3390900"/>
            <a:ext cx="2209800" cy="213360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DEFINIÇÃO DE TÉCNICAS E ÁREAS PARA RESTAURAÇÃO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F4C2963-4FCA-FE14-275B-FFE1BBE4E0B4}"/>
              </a:ext>
            </a:extLst>
          </p:cNvPr>
          <p:cNvSpPr>
            <a:spLocks noChangeAspect="1"/>
          </p:cNvSpPr>
          <p:nvPr/>
        </p:nvSpPr>
        <p:spPr>
          <a:xfrm>
            <a:off x="3886200" y="2626212"/>
            <a:ext cx="1677864" cy="1620000"/>
          </a:xfrm>
          <a:prstGeom prst="ellipse">
            <a:avLst/>
          </a:prstGeom>
          <a:solidFill>
            <a:srgbClr val="52671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QUEM EXECUTA?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7349E7D-662E-57D5-D9BA-32ED4A1440BA}"/>
              </a:ext>
            </a:extLst>
          </p:cNvPr>
          <p:cNvSpPr>
            <a:spLocks noChangeAspect="1"/>
          </p:cNvSpPr>
          <p:nvPr/>
        </p:nvSpPr>
        <p:spPr>
          <a:xfrm>
            <a:off x="3866322" y="4378812"/>
            <a:ext cx="1677864" cy="1620000"/>
          </a:xfrm>
          <a:prstGeom prst="ellipse">
            <a:avLst/>
          </a:prstGeom>
          <a:solidFill>
            <a:srgbClr val="52671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QUE RECURSOS PRECISO?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C1E90B-DA44-4DD7-3CC8-080446E31BE6}"/>
              </a:ext>
            </a:extLst>
          </p:cNvPr>
          <p:cNvSpPr>
            <a:spLocks noChangeAspect="1"/>
          </p:cNvSpPr>
          <p:nvPr/>
        </p:nvSpPr>
        <p:spPr>
          <a:xfrm>
            <a:off x="7239000" y="2247900"/>
            <a:ext cx="2199868" cy="2124000"/>
          </a:xfrm>
          <a:prstGeom prst="ellipse">
            <a:avLst/>
          </a:prstGeom>
          <a:solidFill>
            <a:srgbClr val="2CB2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PLANO DE RESTAURAÇÃO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9405ADD-3652-4FF9-7E4E-CD068535728F}"/>
              </a:ext>
            </a:extLst>
          </p:cNvPr>
          <p:cNvSpPr>
            <a:spLocks noChangeAspect="1"/>
          </p:cNvSpPr>
          <p:nvPr/>
        </p:nvSpPr>
        <p:spPr>
          <a:xfrm>
            <a:off x="7239000" y="4686300"/>
            <a:ext cx="2199868" cy="2124000"/>
          </a:xfrm>
          <a:prstGeom prst="ellipse">
            <a:avLst/>
          </a:prstGeom>
          <a:solidFill>
            <a:srgbClr val="2CB2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FORTALECIMENTO </a:t>
            </a:r>
            <a:r>
              <a:rPr lang="pt-BR" dirty="0"/>
              <a:t>DA CADEIA DE SUPRIMENTOS</a:t>
            </a:r>
            <a:endParaRPr lang="pt-BR" sz="14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45B7685-781C-0BA1-2C04-83A1E9749F90}"/>
              </a:ext>
            </a:extLst>
          </p:cNvPr>
          <p:cNvSpPr/>
          <p:nvPr/>
        </p:nvSpPr>
        <p:spPr>
          <a:xfrm>
            <a:off x="10210800" y="3436212"/>
            <a:ext cx="2209800" cy="2133600"/>
          </a:xfrm>
          <a:prstGeom prst="ellipse">
            <a:avLst/>
          </a:prstGeom>
          <a:solidFill>
            <a:srgbClr val="A0DA9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IMPLEMENTAÇÃO</a:t>
            </a:r>
            <a:r>
              <a:rPr lang="pt-BR" dirty="0"/>
              <a:t> DA RESTAURAÇÃO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B810B6-DCC2-B361-0D45-71F405F90D4C}"/>
              </a:ext>
            </a:extLst>
          </p:cNvPr>
          <p:cNvSpPr/>
          <p:nvPr/>
        </p:nvSpPr>
        <p:spPr>
          <a:xfrm>
            <a:off x="13030200" y="3390900"/>
            <a:ext cx="2209800" cy="2133600"/>
          </a:xfrm>
          <a:prstGeom prst="ellipse">
            <a:avLst/>
          </a:prstGeom>
          <a:solidFill>
            <a:srgbClr val="94A67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80" dirty="0"/>
              <a:t>MONITORAMENTO</a:t>
            </a:r>
            <a:r>
              <a:rPr lang="pt-BR" dirty="0"/>
              <a:t> DOS RESULTADOS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E72E02C-6D97-8EDB-CB66-D6E07A068EC0}"/>
              </a:ext>
            </a:extLst>
          </p:cNvPr>
          <p:cNvSpPr/>
          <p:nvPr/>
        </p:nvSpPr>
        <p:spPr>
          <a:xfrm>
            <a:off x="2895600" y="1333500"/>
            <a:ext cx="4191000" cy="838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ARTICULAÇÃO E MOBILIZAÇÃO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6C29163-2F42-1A4A-252F-11E1915CDA49}"/>
              </a:ext>
            </a:extLst>
          </p:cNvPr>
          <p:cNvSpPr/>
          <p:nvPr/>
        </p:nvSpPr>
        <p:spPr>
          <a:xfrm>
            <a:off x="4730928" y="6972300"/>
            <a:ext cx="10509072" cy="609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GESTÃO DO PROJETO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23925626-04BD-93BE-2541-C8097EB70A1B}"/>
              </a:ext>
            </a:extLst>
          </p:cNvPr>
          <p:cNvSpPr/>
          <p:nvPr/>
        </p:nvSpPr>
        <p:spPr>
          <a:xfrm>
            <a:off x="4744180" y="7652923"/>
            <a:ext cx="10509072" cy="609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CAPACITAÇÕES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D54B3600-65FD-B3D4-A0F3-2D912781690B}"/>
              </a:ext>
            </a:extLst>
          </p:cNvPr>
          <p:cNvSpPr/>
          <p:nvPr/>
        </p:nvSpPr>
        <p:spPr>
          <a:xfrm>
            <a:off x="4740865" y="8374788"/>
            <a:ext cx="10509073" cy="609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COMUNICAÇÃO</a:t>
            </a:r>
          </a:p>
        </p:txBody>
      </p: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A765BAD5-87DA-55B6-9915-DBE883D59A44}"/>
              </a:ext>
            </a:extLst>
          </p:cNvPr>
          <p:cNvCxnSpPr/>
          <p:nvPr/>
        </p:nvCxnSpPr>
        <p:spPr>
          <a:xfrm>
            <a:off x="3124200" y="4378812"/>
            <a:ext cx="304800" cy="0"/>
          </a:xfrm>
          <a:prstGeom prst="line">
            <a:avLst/>
          </a:prstGeom>
          <a:ln w="76200">
            <a:solidFill>
              <a:srgbClr val="526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11323F30-0057-4741-160C-C624BFDA1117}"/>
              </a:ext>
            </a:extLst>
          </p:cNvPr>
          <p:cNvCxnSpPr/>
          <p:nvPr/>
        </p:nvCxnSpPr>
        <p:spPr>
          <a:xfrm flipV="1">
            <a:off x="3352800" y="3924300"/>
            <a:ext cx="513522" cy="447600"/>
          </a:xfrm>
          <a:prstGeom prst="straightConnector1">
            <a:avLst/>
          </a:prstGeom>
          <a:ln w="76200">
            <a:solidFill>
              <a:srgbClr val="5267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e Seta Reta 21">
            <a:extLst>
              <a:ext uri="{FF2B5EF4-FFF2-40B4-BE49-F238E27FC236}">
                <a16:creationId xmlns:a16="http://schemas.microsoft.com/office/drawing/2014/main" id="{CD81CB1F-4ABB-5400-96BB-6CE08165E1B4}"/>
              </a:ext>
            </a:extLst>
          </p:cNvPr>
          <p:cNvCxnSpPr>
            <a:cxnSpLocks/>
          </p:cNvCxnSpPr>
          <p:nvPr/>
        </p:nvCxnSpPr>
        <p:spPr>
          <a:xfrm>
            <a:off x="3371022" y="4371900"/>
            <a:ext cx="533400" cy="390600"/>
          </a:xfrm>
          <a:prstGeom prst="straightConnector1">
            <a:avLst/>
          </a:prstGeom>
          <a:ln w="76200">
            <a:solidFill>
              <a:srgbClr val="5267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6A6C51FF-C369-5DB4-D0C5-CC752691DC54}"/>
              </a:ext>
            </a:extLst>
          </p:cNvPr>
          <p:cNvCxnSpPr/>
          <p:nvPr/>
        </p:nvCxnSpPr>
        <p:spPr>
          <a:xfrm>
            <a:off x="6361043" y="4378812"/>
            <a:ext cx="304800" cy="0"/>
          </a:xfrm>
          <a:prstGeom prst="line">
            <a:avLst/>
          </a:prstGeom>
          <a:ln w="76200">
            <a:solidFill>
              <a:srgbClr val="526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de Seta Reta 24">
            <a:extLst>
              <a:ext uri="{FF2B5EF4-FFF2-40B4-BE49-F238E27FC236}">
                <a16:creationId xmlns:a16="http://schemas.microsoft.com/office/drawing/2014/main" id="{7E4EF90A-D725-7D50-9D0F-B145B4785231}"/>
              </a:ext>
            </a:extLst>
          </p:cNvPr>
          <p:cNvCxnSpPr/>
          <p:nvPr/>
        </p:nvCxnSpPr>
        <p:spPr>
          <a:xfrm flipV="1">
            <a:off x="6589643" y="3924300"/>
            <a:ext cx="513522" cy="447600"/>
          </a:xfrm>
          <a:prstGeom prst="straightConnector1">
            <a:avLst/>
          </a:prstGeom>
          <a:ln w="76200">
            <a:solidFill>
              <a:srgbClr val="5267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de Seta Reta 25">
            <a:extLst>
              <a:ext uri="{FF2B5EF4-FFF2-40B4-BE49-F238E27FC236}">
                <a16:creationId xmlns:a16="http://schemas.microsoft.com/office/drawing/2014/main" id="{6A34B134-39BE-702A-A148-75DF8E94F0F7}"/>
              </a:ext>
            </a:extLst>
          </p:cNvPr>
          <p:cNvCxnSpPr>
            <a:cxnSpLocks/>
          </p:cNvCxnSpPr>
          <p:nvPr/>
        </p:nvCxnSpPr>
        <p:spPr>
          <a:xfrm>
            <a:off x="6607865" y="4371900"/>
            <a:ext cx="533400" cy="390600"/>
          </a:xfrm>
          <a:prstGeom prst="straightConnector1">
            <a:avLst/>
          </a:prstGeom>
          <a:ln w="76200">
            <a:solidFill>
              <a:srgbClr val="5267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de Seta Reta 31">
            <a:extLst>
              <a:ext uri="{FF2B5EF4-FFF2-40B4-BE49-F238E27FC236}">
                <a16:creationId xmlns:a16="http://schemas.microsoft.com/office/drawing/2014/main" id="{A7B81131-8A3D-41EF-9DBC-C7B39CAAEAFF}"/>
              </a:ext>
            </a:extLst>
          </p:cNvPr>
          <p:cNvCxnSpPr>
            <a:cxnSpLocks/>
          </p:cNvCxnSpPr>
          <p:nvPr/>
        </p:nvCxnSpPr>
        <p:spPr>
          <a:xfrm flipV="1">
            <a:off x="9438868" y="4486708"/>
            <a:ext cx="652669" cy="554373"/>
          </a:xfrm>
          <a:prstGeom prst="straightConnector1">
            <a:avLst/>
          </a:prstGeom>
          <a:ln w="76200">
            <a:solidFill>
              <a:srgbClr val="5267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de Seta Reta 32">
            <a:extLst>
              <a:ext uri="{FF2B5EF4-FFF2-40B4-BE49-F238E27FC236}">
                <a16:creationId xmlns:a16="http://schemas.microsoft.com/office/drawing/2014/main" id="{7DFA4A6B-632E-191D-61EC-B544EC2A1717}"/>
              </a:ext>
            </a:extLst>
          </p:cNvPr>
          <p:cNvCxnSpPr>
            <a:cxnSpLocks/>
          </p:cNvCxnSpPr>
          <p:nvPr/>
        </p:nvCxnSpPr>
        <p:spPr>
          <a:xfrm>
            <a:off x="9369294" y="3962243"/>
            <a:ext cx="722243" cy="524465"/>
          </a:xfrm>
          <a:prstGeom prst="straightConnector1">
            <a:avLst/>
          </a:prstGeom>
          <a:ln w="76200">
            <a:solidFill>
              <a:srgbClr val="5267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78F1556F-81F2-14E0-9A87-027ED70C8829}"/>
              </a:ext>
            </a:extLst>
          </p:cNvPr>
          <p:cNvCxnSpPr>
            <a:cxnSpLocks/>
          </p:cNvCxnSpPr>
          <p:nvPr/>
        </p:nvCxnSpPr>
        <p:spPr>
          <a:xfrm flipV="1">
            <a:off x="5767177" y="4361700"/>
            <a:ext cx="646043" cy="536088"/>
          </a:xfrm>
          <a:prstGeom prst="line">
            <a:avLst/>
          </a:prstGeom>
          <a:ln w="76200">
            <a:solidFill>
              <a:srgbClr val="526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B72801B8-7146-42C7-126C-746A4F284894}"/>
              </a:ext>
            </a:extLst>
          </p:cNvPr>
          <p:cNvCxnSpPr>
            <a:cxnSpLocks/>
          </p:cNvCxnSpPr>
          <p:nvPr/>
        </p:nvCxnSpPr>
        <p:spPr>
          <a:xfrm>
            <a:off x="5661799" y="3956752"/>
            <a:ext cx="746266" cy="411272"/>
          </a:xfrm>
          <a:prstGeom prst="line">
            <a:avLst/>
          </a:prstGeom>
          <a:ln w="76200">
            <a:solidFill>
              <a:srgbClr val="526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de Seta Reta 38">
            <a:extLst>
              <a:ext uri="{FF2B5EF4-FFF2-40B4-BE49-F238E27FC236}">
                <a16:creationId xmlns:a16="http://schemas.microsoft.com/office/drawing/2014/main" id="{B6E53B58-0476-8C77-EEDC-F66E90B6A2B1}"/>
              </a:ext>
            </a:extLst>
          </p:cNvPr>
          <p:cNvCxnSpPr>
            <a:cxnSpLocks/>
          </p:cNvCxnSpPr>
          <p:nvPr/>
        </p:nvCxnSpPr>
        <p:spPr>
          <a:xfrm>
            <a:off x="12551465" y="4486708"/>
            <a:ext cx="478735" cy="0"/>
          </a:xfrm>
          <a:prstGeom prst="straightConnector1">
            <a:avLst/>
          </a:prstGeom>
          <a:ln w="76200">
            <a:solidFill>
              <a:srgbClr val="5267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33DEE5FD-BB09-5138-6204-F18DA64840FC}"/>
              </a:ext>
            </a:extLst>
          </p:cNvPr>
          <p:cNvCxnSpPr>
            <a:cxnSpLocks/>
          </p:cNvCxnSpPr>
          <p:nvPr/>
        </p:nvCxnSpPr>
        <p:spPr>
          <a:xfrm>
            <a:off x="3276600" y="2171700"/>
            <a:ext cx="0" cy="1976400"/>
          </a:xfrm>
          <a:prstGeom prst="line">
            <a:avLst/>
          </a:prstGeom>
          <a:ln w="76200">
            <a:solidFill>
              <a:srgbClr val="52671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984D6267-E2A5-96CE-7E54-CBBA6E85F3BC}"/>
              </a:ext>
            </a:extLst>
          </p:cNvPr>
          <p:cNvCxnSpPr>
            <a:cxnSpLocks/>
          </p:cNvCxnSpPr>
          <p:nvPr/>
        </p:nvCxnSpPr>
        <p:spPr>
          <a:xfrm>
            <a:off x="6513443" y="2185988"/>
            <a:ext cx="0" cy="1976400"/>
          </a:xfrm>
          <a:prstGeom prst="line">
            <a:avLst/>
          </a:prstGeom>
          <a:ln w="76200">
            <a:solidFill>
              <a:srgbClr val="52671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de Seta Reta 45">
            <a:extLst>
              <a:ext uri="{FF2B5EF4-FFF2-40B4-BE49-F238E27FC236}">
                <a16:creationId xmlns:a16="http://schemas.microsoft.com/office/drawing/2014/main" id="{3AA2843C-1B9C-3F6D-7AFD-9036C1F0A374}"/>
              </a:ext>
            </a:extLst>
          </p:cNvPr>
          <p:cNvCxnSpPr>
            <a:cxnSpLocks/>
          </p:cNvCxnSpPr>
          <p:nvPr/>
        </p:nvCxnSpPr>
        <p:spPr>
          <a:xfrm>
            <a:off x="3276600" y="4009988"/>
            <a:ext cx="0" cy="304800"/>
          </a:xfrm>
          <a:prstGeom prst="straightConnector1">
            <a:avLst/>
          </a:prstGeom>
          <a:ln w="76200">
            <a:solidFill>
              <a:srgbClr val="5267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de Seta Reta 47">
            <a:extLst>
              <a:ext uri="{FF2B5EF4-FFF2-40B4-BE49-F238E27FC236}">
                <a16:creationId xmlns:a16="http://schemas.microsoft.com/office/drawing/2014/main" id="{22574604-4D38-6430-2F0A-F00219112F5D}"/>
              </a:ext>
            </a:extLst>
          </p:cNvPr>
          <p:cNvCxnSpPr>
            <a:cxnSpLocks/>
          </p:cNvCxnSpPr>
          <p:nvPr/>
        </p:nvCxnSpPr>
        <p:spPr>
          <a:xfrm>
            <a:off x="6513443" y="3995700"/>
            <a:ext cx="0" cy="304800"/>
          </a:xfrm>
          <a:prstGeom prst="straightConnector1">
            <a:avLst/>
          </a:prstGeom>
          <a:ln w="76200">
            <a:solidFill>
              <a:srgbClr val="5267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780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B339-E25D-CA56-7598-80C71AA6E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75C1D0F4-1412-B293-4210-661099A22F76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DO PROJETO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D752A23-5B16-9080-CE73-5F7A7761F505}"/>
              </a:ext>
            </a:extLst>
          </p:cNvPr>
          <p:cNvSpPr txBox="1"/>
          <p:nvPr/>
        </p:nvSpPr>
        <p:spPr>
          <a:xfrm>
            <a:off x="762000" y="1409700"/>
            <a:ext cx="1645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QUADRO RESUMO</a:t>
            </a:r>
          </a:p>
        </p:txBody>
      </p:sp>
      <p:pic>
        <p:nvPicPr>
          <p:cNvPr id="27" name="Imagem 26" descr="Tabela&#10;&#10;O conteúdo gerado por IA pode estar incorreto.">
            <a:extLst>
              <a:ext uri="{FF2B5EF4-FFF2-40B4-BE49-F238E27FC236}">
                <a16:creationId xmlns:a16="http://schemas.microsoft.com/office/drawing/2014/main" id="{7CAF022A-376D-9A13-D2CB-EFF2826FA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328" y="2152650"/>
            <a:ext cx="12960543" cy="672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172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4E6BF-0970-0ED2-7D8E-60DFF3BC1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2052690-8925-E277-5DEF-31295B9F2CB7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DO PROJETO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E150B81-65E7-34A3-04F8-DCE0F6C76707}"/>
              </a:ext>
            </a:extLst>
          </p:cNvPr>
          <p:cNvSpPr txBox="1"/>
          <p:nvPr/>
        </p:nvSpPr>
        <p:spPr>
          <a:xfrm>
            <a:off x="762000" y="1409700"/>
            <a:ext cx="16459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QUADRO RESUMO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pt-BR" sz="7200" dirty="0">
                <a:latin typeface="Aharoni" panose="02010803020104030203" pitchFamily="2" charset="-79"/>
                <a:cs typeface="Aharoni" panose="02010803020104030203" pitchFamily="2" charset="-79"/>
              </a:rPr>
              <a:t>EXEMPLO</a:t>
            </a:r>
          </a:p>
        </p:txBody>
      </p:sp>
    </p:spTree>
    <p:extLst>
      <p:ext uri="{BB962C8B-B14F-4D97-AF65-F5344CB8AC3E}">
        <p14:creationId xmlns:p14="http://schemas.microsoft.com/office/powerpoint/2010/main" val="4138098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2F63C-4636-B4EA-CF4F-B7261FD92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BC05C3B2-7D37-132C-5B46-FAD029CAEAAF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C1D91D7-27D3-DBA1-A887-87866135E579}"/>
              </a:ext>
            </a:extLst>
          </p:cNvPr>
          <p:cNvSpPr txBox="1"/>
          <p:nvPr/>
        </p:nvSpPr>
        <p:spPr>
          <a:xfrm>
            <a:off x="762000" y="2148900"/>
            <a:ext cx="164592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DADOS CADASTRAIS E CURRÍCULO DA INSTITUIÇÃO PROPONENTE</a:t>
            </a:r>
          </a:p>
          <a:p>
            <a:pPr marL="514350" indent="-514350">
              <a:buFont typeface="+mj-lt"/>
              <a:buAutoNum type="alphaUcPeriod"/>
            </a:pP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lphaU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IDENTIFICAÇÃO DAS INSTITUIÇÕES PARCEIRAS E SUAS ATIVIDADES</a:t>
            </a:r>
          </a:p>
          <a:p>
            <a:pPr marL="514350" indent="-514350">
              <a:buFont typeface="+mj-lt"/>
              <a:buAutoNum type="alphaUcPeriod"/>
            </a:pP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lphaU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APRESENTAÇÃO GERAL DA PROPOSTA</a:t>
            </a:r>
          </a:p>
          <a:p>
            <a:pPr marL="514350" indent="-514350">
              <a:buFont typeface="+mj-lt"/>
              <a:buAutoNum type="alphaUcPeriod"/>
            </a:pP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lphaU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CRONOGRAMA DE EXECUÇÃO FÍSICA-FINANCEIRA DO PROJETO</a:t>
            </a:r>
          </a:p>
          <a:p>
            <a:pPr marL="514350" indent="-514350">
              <a:buFont typeface="+mj-lt"/>
              <a:buAutoNum type="alphaUcPeriod"/>
            </a:pP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lphaU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ORÇAMENTO E CRONOGRAMA DE DESEMBOLSO</a:t>
            </a:r>
          </a:p>
          <a:p>
            <a:pPr marL="514350" indent="-514350">
              <a:buFont typeface="+mj-lt"/>
              <a:buAutoNum type="alphaUcPeriod"/>
            </a:pP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lphaU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DECLARAÇÃO DE INEXISTÊNCIA DE PENDÊNCIAS</a:t>
            </a:r>
          </a:p>
          <a:p>
            <a:pPr marL="514350" indent="-514350">
              <a:buFont typeface="+mj-lt"/>
              <a:buAutoNum type="alphaUcPeriod"/>
            </a:pP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lphaU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DOCUMENTOS OBRIGATÓRIOS</a:t>
            </a:r>
          </a:p>
        </p:txBody>
      </p:sp>
    </p:spTree>
    <p:extLst>
      <p:ext uri="{BB962C8B-B14F-4D97-AF65-F5344CB8AC3E}">
        <p14:creationId xmlns:p14="http://schemas.microsoft.com/office/powerpoint/2010/main" val="3993846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166E1-02B0-97C3-EFFB-18DF79787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651DA203-CB0F-24EF-3DE7-2D71D363058E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A3CE003-3FF4-A1EB-68D4-38DE5B8FEC8F}"/>
              </a:ext>
            </a:extLst>
          </p:cNvPr>
          <p:cNvSpPr txBox="1"/>
          <p:nvPr/>
        </p:nvSpPr>
        <p:spPr>
          <a:xfrm>
            <a:off x="762000" y="1966972"/>
            <a:ext cx="16459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DADOS CADASTRAIS E CURRÍCULO DA INSTITUIÇÃO PROPONENTE</a:t>
            </a:r>
          </a:p>
          <a:p>
            <a:pPr marL="514350" indent="-514350">
              <a:buFont typeface="+mj-lt"/>
              <a:buAutoNum type="alphaUcPeriod"/>
            </a:pP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lphaU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IDENTIFICAÇÃO DAS INSTITUIÇÕES PARCEIRAS E SUAS ATIVIDADES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61B9585-D2D6-B62C-138E-4B8A26E0D955}"/>
              </a:ext>
            </a:extLst>
          </p:cNvPr>
          <p:cNvSpPr txBox="1"/>
          <p:nvPr/>
        </p:nvSpPr>
        <p:spPr>
          <a:xfrm>
            <a:off x="2781300" y="4993590"/>
            <a:ext cx="124206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Documento de Orientação para Elaboração dos Currículos das Instituições</a:t>
            </a:r>
            <a:endParaRPr lang="pt-BR" sz="4000" dirty="0">
              <a:solidFill>
                <a:srgbClr val="2CB2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354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DA832-2169-81F4-40F5-171D6AEC6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86F81B-8DF6-9A2B-0771-F75B293B068D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76AD2FB-7B64-8F17-207E-8C4BC77B9C8D}"/>
              </a:ext>
            </a:extLst>
          </p:cNvPr>
          <p:cNvSpPr txBox="1"/>
          <p:nvPr/>
        </p:nvSpPr>
        <p:spPr>
          <a:xfrm>
            <a:off x="762000" y="1943100"/>
            <a:ext cx="16459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3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APRESENTAÇÃO GERAL DA PROPOSTA – ANEXO C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A008C20-FBE8-F16B-C153-914CA5900D79}"/>
              </a:ext>
            </a:extLst>
          </p:cNvPr>
          <p:cNvSpPr txBox="1"/>
          <p:nvPr/>
        </p:nvSpPr>
        <p:spPr>
          <a:xfrm>
            <a:off x="2781300" y="4993590"/>
            <a:ext cx="124206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Documento de Orientação para Elaboração de Proposta</a:t>
            </a:r>
          </a:p>
        </p:txBody>
      </p:sp>
    </p:spTree>
    <p:extLst>
      <p:ext uri="{BB962C8B-B14F-4D97-AF65-F5344CB8AC3E}">
        <p14:creationId xmlns:p14="http://schemas.microsoft.com/office/powerpoint/2010/main" val="2975291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2EA233-47C0-2F58-00EE-C7590187F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1A08AE86-5E44-A7FE-3840-81B117FD127E}"/>
              </a:ext>
            </a:extLst>
          </p:cNvPr>
          <p:cNvSpPr txBox="1"/>
          <p:nvPr/>
        </p:nvSpPr>
        <p:spPr>
          <a:xfrm>
            <a:off x="762000" y="2019300"/>
            <a:ext cx="17145000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 Restaura Amazônia tem como objetivo geral contribuir para investimentos em restauração ecológica no </a:t>
            </a:r>
            <a:r>
              <a:rPr lang="pt-BR" sz="32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Arco da Restauração</a:t>
            </a: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Amplo “arco florestal” de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milhões de hectares até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2030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, alcançando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24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milhões de hectares até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2050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Transformar a paisagem com o apoio a projetos de restauração não apenas sob o aspecto ambiental, como também dos pontos de vista social e territorial, com geração de renda, emprego, capacitação profissional em empregos verdes na cadeia da restauração florestal, fortalecendo sua cadeia produtiva, produção agrícola sustentável (</a:t>
            </a:r>
            <a:r>
              <a:rPr lang="pt-BR" sz="3200" dirty="0" err="1">
                <a:latin typeface="Aharoni" panose="02010803020104030203" pitchFamily="2" charset="-79"/>
                <a:cs typeface="Aharoni" panose="02010803020104030203" pitchFamily="2" charset="-79"/>
              </a:rPr>
              <a:t>SAFs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Fortalecer políticas públicas como a PNGATI, a NDC brasileira e o PLANAVEG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dirty="0"/>
          </a:p>
          <a:p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66A4D72-662A-153C-02F3-D5119ED84C7F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RESTAURA AMAZÔNIA</a:t>
            </a:r>
          </a:p>
        </p:txBody>
      </p:sp>
    </p:spTree>
    <p:extLst>
      <p:ext uri="{BB962C8B-B14F-4D97-AF65-F5344CB8AC3E}">
        <p14:creationId xmlns:p14="http://schemas.microsoft.com/office/powerpoint/2010/main" val="2603223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41E98-9F06-F9E5-BD8D-79C351046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8414E0F2-556D-4BF8-8773-D2FF492EBBCD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DB60B8E-FBB0-A41D-B6B5-47474876B03B}"/>
              </a:ext>
            </a:extLst>
          </p:cNvPr>
          <p:cNvSpPr txBox="1"/>
          <p:nvPr/>
        </p:nvSpPr>
        <p:spPr>
          <a:xfrm>
            <a:off x="762000" y="1615261"/>
            <a:ext cx="16459200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3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APRESENTAÇÃO GERAL DA PROPOSTA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METODOLOGIA</a:t>
            </a:r>
          </a:p>
          <a:p>
            <a:b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Metodologia detalhada para cada Objetivo Específico do projeto</a:t>
            </a:r>
          </a:p>
          <a:p>
            <a:endParaRPr lang="pt-BR" sz="1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914400" indent="-482600">
              <a:buAutoNum type="arabicParenR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Gestão e gastos recorrentes</a:t>
            </a:r>
          </a:p>
          <a:p>
            <a:pPr marL="914400" indent="-482600">
              <a:buAutoNum type="arabicParenR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Articulação e mobilização</a:t>
            </a:r>
          </a:p>
          <a:p>
            <a:pPr marL="914400" indent="-482600">
              <a:buAutoNum type="arabicParenR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Diagnóstico e Elaboração do Plano de Restauração</a:t>
            </a:r>
          </a:p>
          <a:p>
            <a:pPr marL="914400" indent="-482600"/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4)  Implementação do Plano de Restauração</a:t>
            </a:r>
          </a:p>
          <a:p>
            <a:pPr marL="914400" indent="-482600">
              <a:buAutoNum type="arabicParenR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Fortalecimento da Cadeia Produtiva da Restauração</a:t>
            </a:r>
          </a:p>
          <a:p>
            <a:pPr marL="914400" indent="-482600">
              <a:buAutoNum type="arabicParenR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Capacitações</a:t>
            </a:r>
          </a:p>
          <a:p>
            <a:pPr marL="914400" indent="-482600">
              <a:buAutoNum type="arabicParenR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Monitoramento </a:t>
            </a:r>
          </a:p>
          <a:p>
            <a:pPr marL="914400" indent="-482600">
              <a:buAutoNum type="arabicParenR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Estratégia de Comunicação</a:t>
            </a:r>
          </a:p>
          <a:p>
            <a:pPr marL="914400" indent="-482600">
              <a:buAutoNum type="arabicParenR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Outros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464093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A95F9-A72E-3794-6976-8A3BD85C0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7A886B74-B9B8-8342-7F83-AE9B911F4FA7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A92731B-2F4B-1E4E-EE9C-3BBBED815540}"/>
              </a:ext>
            </a:extLst>
          </p:cNvPr>
          <p:cNvSpPr txBox="1"/>
          <p:nvPr/>
        </p:nvSpPr>
        <p:spPr>
          <a:xfrm>
            <a:off x="762000" y="1635859"/>
            <a:ext cx="164592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3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APRESENTAÇÃO GERAL DA PROPOSTA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METODOLOGIA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Caso não haja atividades previstas em algum dos objetivos padrão, este pode ser deixado em branco. No entanto, a numeração dos Objetivos deve ser mantida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Não devem ser excluídos nem criados objetivos além dos nove objetivos listados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u="sng" dirty="0">
                <a:latin typeface="Aharoni" panose="02010803020104030203" pitchFamily="2" charset="-79"/>
                <a:cs typeface="Aharoni" panose="02010803020104030203" pitchFamily="2" charset="-79"/>
              </a:rPr>
              <a:t>Estrutura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Objetivo Específico 1: Gestão e gastos recorrentes</a:t>
            </a: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Resultado Esperado 1.1: [Nome do resultado]</a:t>
            </a: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Atividade 1.1.1: [Nome da atividade]</a:t>
            </a: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Metodologia: </a:t>
            </a:r>
          </a:p>
        </p:txBody>
      </p:sp>
    </p:spTree>
    <p:extLst>
      <p:ext uri="{BB962C8B-B14F-4D97-AF65-F5344CB8AC3E}">
        <p14:creationId xmlns:p14="http://schemas.microsoft.com/office/powerpoint/2010/main" val="3268538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4C7EA-7747-9E97-ED34-8281A2BBB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2B9908ED-32A1-8BB4-CC2A-9460053DF5D5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C27AB20-E4A7-E817-C1AD-44C5FDA0418C}"/>
              </a:ext>
            </a:extLst>
          </p:cNvPr>
          <p:cNvSpPr txBox="1"/>
          <p:nvPr/>
        </p:nvSpPr>
        <p:spPr>
          <a:xfrm>
            <a:off x="762000" y="1485900"/>
            <a:ext cx="83820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3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APRESENTAÇÃO GERAL DA PROPOSTA</a:t>
            </a:r>
          </a:p>
          <a:p>
            <a:pPr algn="ctr"/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RESULTADOS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rabi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Quadro de Resultados</a:t>
            </a:r>
          </a:p>
          <a:p>
            <a:pPr marL="514350" indent="-514350">
              <a:buFont typeface="+mj-lt"/>
              <a:buAutoNum type="arabicPeriod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rabi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Recursos materiais (listar os meios, instrumentos, equipamentos, bens e objetos necessários à execução do Objetivo</a:t>
            </a:r>
          </a:p>
          <a:p>
            <a:pPr marL="514350" indent="-514350">
              <a:buFont typeface="+mj-lt"/>
              <a:buAutoNum type="arabicPeriod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rabi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Recursos humanos (listar os recursos humanos necessários à execução deste Objetivo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3F6C31F-A81C-1685-9D3B-6DB00A6D3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921331" y="710692"/>
            <a:ext cx="5582810" cy="883267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ADDD9A1-F713-0FB3-17ED-EB6F6F19D3A6}"/>
              </a:ext>
            </a:extLst>
          </p:cNvPr>
          <p:cNvSpPr txBox="1"/>
          <p:nvPr/>
        </p:nvSpPr>
        <p:spPr>
          <a:xfrm>
            <a:off x="2286000" y="8353802"/>
            <a:ext cx="16306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Replicar esse quadro e conjunto de informações para todos os Objetivos Específicos</a:t>
            </a:r>
          </a:p>
        </p:txBody>
      </p:sp>
    </p:spTree>
    <p:extLst>
      <p:ext uri="{BB962C8B-B14F-4D97-AF65-F5344CB8AC3E}">
        <p14:creationId xmlns:p14="http://schemas.microsoft.com/office/powerpoint/2010/main" val="13243591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DFC1D-EA1B-455E-549A-A6680DD55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2133D697-3678-AEFF-D4AC-C64F003FFF5C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EFDC1D3-3E07-11DD-E565-8FFCD21711AA}"/>
              </a:ext>
            </a:extLst>
          </p:cNvPr>
          <p:cNvSpPr txBox="1"/>
          <p:nvPr/>
        </p:nvSpPr>
        <p:spPr>
          <a:xfrm>
            <a:off x="762000" y="1485900"/>
            <a:ext cx="16459200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3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APRESENTAÇÃO GERAL DA PROPOSTA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TÉCNICAS E CUSTOS DE RESTAURAÇÃO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B3C2BE5-318B-F548-61C9-A77BA8808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911635"/>
            <a:ext cx="8153400" cy="5262979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6A799D8A-5FC9-D2CB-9487-116514A73086}"/>
              </a:ext>
            </a:extLst>
          </p:cNvPr>
          <p:cNvSpPr txBox="1"/>
          <p:nvPr/>
        </p:nvSpPr>
        <p:spPr>
          <a:xfrm>
            <a:off x="9372602" y="3127078"/>
            <a:ext cx="8382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>
                <a:latin typeface="Aharoni" panose="02010803020104030203" pitchFamily="2" charset="-79"/>
                <a:cs typeface="Aharoni" panose="02010803020104030203" pitchFamily="2" charset="-79"/>
              </a:rPr>
              <a:t>Considerar</a:t>
            </a: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: mão de obra (para planejamento, acompanhamento técnico, preparo, implantação e manutenção das áreas), insumos (adubos, mudas, sementes, equipamentos, ferramentas etc.), logística (combustíveis, fretes etc.), entre outros.</a:t>
            </a:r>
          </a:p>
          <a:p>
            <a:endParaRPr lang="pt-BR" sz="28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2800" u="sng" dirty="0">
                <a:latin typeface="Aharoni" panose="02010803020104030203" pitchFamily="2" charset="-79"/>
                <a:cs typeface="Aharoni" panose="02010803020104030203" pitchFamily="2" charset="-79"/>
              </a:rPr>
              <a:t>Não considerar</a:t>
            </a: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: capacitações e treinamentos, ações de comunicação, refeições, gastos administrativos que não estejam diretamente relacionados à implantação da restauração, etc.</a:t>
            </a:r>
          </a:p>
        </p:txBody>
      </p:sp>
    </p:spTree>
    <p:extLst>
      <p:ext uri="{BB962C8B-B14F-4D97-AF65-F5344CB8AC3E}">
        <p14:creationId xmlns:p14="http://schemas.microsoft.com/office/powerpoint/2010/main" val="33010307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33889-8576-5661-3E08-C95EDEC38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5E085910-DB26-98DA-DBAB-121EB966E560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A9EBAC4-2EC6-5D5A-7AF9-E5AB9A174E45}"/>
              </a:ext>
            </a:extLst>
          </p:cNvPr>
          <p:cNvSpPr txBox="1"/>
          <p:nvPr/>
        </p:nvSpPr>
        <p:spPr>
          <a:xfrm>
            <a:off x="762000" y="1485900"/>
            <a:ext cx="16459200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3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APRESENTAÇÃO GERAL DA PROPOSTA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EQUIPE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8553180-1C7F-0888-0B9A-232DBAA7B9DE}"/>
              </a:ext>
            </a:extLst>
          </p:cNvPr>
          <p:cNvSpPr txBox="1"/>
          <p:nvPr/>
        </p:nvSpPr>
        <p:spPr>
          <a:xfrm>
            <a:off x="762000" y="6909018"/>
            <a:ext cx="172928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Incluir um ORGANOGRAMA de toda a equipe prevista para o projeto, representando, de forma gráfica, a hierarquia e a responsabilidade de trabalho na equipe, identificando quem é o ponto focal e como cada equipe ou pessoa se relaciona com as demais. Este organograma deve incluir também a previsão das contratações que serão necessárias, descrevendo o número de pessoas por atividade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72448F1-A39B-3776-FDB0-8CF9EF4BB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009900"/>
            <a:ext cx="10500790" cy="346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007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8AF70-57FC-6747-4E82-2F58EB0F0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910FC20E-27B6-F7A7-8FA5-4FD8D4218FA1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F192AF1-9BA7-1CE4-9DC2-6F33A5FD5788}"/>
              </a:ext>
            </a:extLst>
          </p:cNvPr>
          <p:cNvSpPr txBox="1"/>
          <p:nvPr/>
        </p:nvSpPr>
        <p:spPr>
          <a:xfrm>
            <a:off x="762000" y="1562100"/>
            <a:ext cx="164592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4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CRONOGRAMA DE EXECUÇÃO FÍSICA-FINANCEIRA DO PROJETO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Tabela padrão deve ser baixada com o material do edital no site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Usando a mesma estrutura mencionada na seção Metodologia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Para cada Objetivo Específico &gt; Resultado &gt; Atividade, deve-se listar trimestralmente a quantidade total de recursos que deverá ser utilizado para o desenvolvimento da Atividade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Esse quadro informa quanto tempo cada atividade levará para ser realizada e os recursos que devem ser destinados a ela em cada momento do projeto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 orçamento detalhado do projeto fornecerá as informações para essa tabela</a:t>
            </a:r>
          </a:p>
        </p:txBody>
      </p:sp>
    </p:spTree>
    <p:extLst>
      <p:ext uri="{BB962C8B-B14F-4D97-AF65-F5344CB8AC3E}">
        <p14:creationId xmlns:p14="http://schemas.microsoft.com/office/powerpoint/2010/main" val="2612549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2C842-97F2-9F0D-79E0-4FA0A60D0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D25A35C-7EB8-D328-0722-AB74FFCD3BC6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6B61FEA-E577-40A6-06C6-99E81077D371}"/>
              </a:ext>
            </a:extLst>
          </p:cNvPr>
          <p:cNvSpPr txBox="1"/>
          <p:nvPr/>
        </p:nvSpPr>
        <p:spPr>
          <a:xfrm>
            <a:off x="762000" y="1562100"/>
            <a:ext cx="1645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4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CRONOGRAMA DE EXECUÇÃO FÍSICA-FINANCEIRA DO PROJETO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0B872190-043C-1E78-5663-8003955E9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04" y="3086100"/>
            <a:ext cx="16948998" cy="464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234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78318-EA86-D749-AE59-0ABE51AED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6BDAB0A6-4D98-4E70-458F-044FFAF88269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153D23A-196F-A14D-32C1-0980EF1D8977}"/>
              </a:ext>
            </a:extLst>
          </p:cNvPr>
          <p:cNvSpPr txBox="1"/>
          <p:nvPr/>
        </p:nvSpPr>
        <p:spPr>
          <a:xfrm>
            <a:off x="762000" y="1562100"/>
            <a:ext cx="16459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ORÇAMENTO E CRONOGRAMA DE DESEMBOLSO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Tabela padrão deve ser baixada com o material do edital no site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Para cada Objetivo Específico &gt; Resultado &gt; Atividade deve-se listar os gastos de acordo com as categorias especificadas na planilha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7B646A7-18A6-7F4B-9F3F-09ACA5D6A9EB}"/>
              </a:ext>
            </a:extLst>
          </p:cNvPr>
          <p:cNvSpPr txBox="1"/>
          <p:nvPr/>
        </p:nvSpPr>
        <p:spPr>
          <a:xfrm>
            <a:off x="2286000" y="4549557"/>
            <a:ext cx="12752824" cy="3108543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Salários e Benefícios</a:t>
            </a: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Serviços Profissionais</a:t>
            </a: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Ocupação</a:t>
            </a: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Telecomunicações</a:t>
            </a: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Postagens e Entregas</a:t>
            </a: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Suprimentos</a:t>
            </a:r>
          </a:p>
          <a:p>
            <a:pPr marL="514350" indent="-514350">
              <a:buFont typeface="+mj-lt"/>
              <a:buAutoNum type="romanLcPeriod"/>
            </a:pPr>
            <a:endParaRPr lang="pt-BR" sz="28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 Móveis e Equipamentos</a:t>
            </a: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 Manutenção </a:t>
            </a: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 Viagens</a:t>
            </a: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 Reuniões e Eventos Especiais</a:t>
            </a:r>
          </a:p>
          <a:p>
            <a:pPr marL="514350" indent="-514350">
              <a:buFont typeface="+mj-lt"/>
              <a:buAutoNum type="romanLcPeriod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 Diversos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3FC93DF-12CA-EC8D-913C-1A096A596F18}"/>
              </a:ext>
            </a:extLst>
          </p:cNvPr>
          <p:cNvSpPr txBox="1"/>
          <p:nvPr/>
        </p:nvSpPr>
        <p:spPr>
          <a:xfrm>
            <a:off x="890012" y="7634982"/>
            <a:ext cx="15544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 planilha apresenta subdivisões e detalhamento das categorias para auxiliar o preenchimento por parte dos proponentes</a:t>
            </a:r>
          </a:p>
        </p:txBody>
      </p:sp>
    </p:spTree>
    <p:extLst>
      <p:ext uri="{BB962C8B-B14F-4D97-AF65-F5344CB8AC3E}">
        <p14:creationId xmlns:p14="http://schemas.microsoft.com/office/powerpoint/2010/main" val="2940600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18A16-4F5E-BDD2-EC23-F2BF8BB40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98391255-5009-72F5-69DB-A5F730D4F2C1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A4AE48B-01CF-A9CC-8818-1B055D929C59}"/>
              </a:ext>
            </a:extLst>
          </p:cNvPr>
          <p:cNvSpPr txBox="1"/>
          <p:nvPr/>
        </p:nvSpPr>
        <p:spPr>
          <a:xfrm>
            <a:off x="762000" y="1409700"/>
            <a:ext cx="16459200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ORÇAMENTO E CRONOGRAMA DE DESEMBOLSO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Itens apoiáveis 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Sementes, mudas, insumos, equipamentos (inclui usado ou importado sem similar), cercas, mão de obra, pesquisas, estudos e serviços técnicos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Marcação de matrizes, coleta e armazenamento de sementes, laboratório e banco de sementes, equipamentos e instalações de viveiros, pomares de espécies nativas, módulos familiares de produção de mudas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Capacitação profissional 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Serviços de diagnóstico para regularização ambiental, georreferenciamento, inscrição do imóvel no CAR e elaboração de </a:t>
            </a:r>
            <a:r>
              <a:rPr lang="pt-BR" sz="2800" dirty="0" err="1">
                <a:latin typeface="Aharoni" panose="02010803020104030203" pitchFamily="2" charset="-79"/>
                <a:cs typeface="Aharoni" panose="02010803020104030203" pitchFamily="2" charset="-79"/>
              </a:rPr>
              <a:t>PRAs</a:t>
            </a:r>
            <a:endParaRPr lang="pt-BR" sz="28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Pequenas obras e reformas (casas de sementes, laboratório e banco de sementes, </a:t>
            </a:r>
            <a:r>
              <a:rPr lang="pt-BR" sz="2800" dirty="0" err="1">
                <a:latin typeface="Aharoni" panose="02010803020104030203" pitchFamily="2" charset="-79"/>
                <a:cs typeface="Aharoni" panose="02010803020104030203" pitchFamily="2" charset="-79"/>
              </a:rPr>
              <a:t>etc</a:t>
            </a: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) desde que apresentado projeto básico e comprovada a titularidade ou posse do imóvel; dentre outros</a:t>
            </a:r>
          </a:p>
        </p:txBody>
      </p:sp>
    </p:spTree>
    <p:extLst>
      <p:ext uri="{BB962C8B-B14F-4D97-AF65-F5344CB8AC3E}">
        <p14:creationId xmlns:p14="http://schemas.microsoft.com/office/powerpoint/2010/main" val="25107291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4A0AB-9BD2-65B8-B4D6-6FBB42C4A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4425B6B6-22CE-5DA3-F83B-C62E71B81F59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9A36363-3548-F79C-C76A-DD0D5CB4818B}"/>
              </a:ext>
            </a:extLst>
          </p:cNvPr>
          <p:cNvSpPr txBox="1"/>
          <p:nvPr/>
        </p:nvSpPr>
        <p:spPr>
          <a:xfrm>
            <a:off x="762000" y="1409700"/>
            <a:ext cx="16459200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ORÇAMENTO E CRONOGRAMA DE DESEMBOLSO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Itens apoiáveis 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Remuneração e encargos da equipe diretamente envolvida no projeto, desde que tais valores sejam proporcionais ao tempo de trabalho efetivo dedicado ao projeto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Elaboração de projetos, serviços cartoriais, auditoria financeira externa, estudos, licenciamento ambiental, e outras autorizações ou outorgas necessárias à execução dos projetos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Diárias para cobertura de gastos com viagem de pessoas envolvidas diretamente na execução do projeto e despesas com passagens nacionais aéreas, terrestres e fluviais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Custos recorrentes: material de consumo, material de escritório, combustível, correios, fotocópias, embalagens, manutenção de equipamentos de informática, de veículos e de infraestrutura, itens de comunicação, locação de veículos</a:t>
            </a:r>
          </a:p>
        </p:txBody>
      </p:sp>
    </p:spTree>
    <p:extLst>
      <p:ext uri="{BB962C8B-B14F-4D97-AF65-F5344CB8AC3E}">
        <p14:creationId xmlns:p14="http://schemas.microsoft.com/office/powerpoint/2010/main" val="226464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A1D7A-0FB0-6794-AC6D-335C0DDF7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E386984F-29AF-5F79-EE6C-3C71D5EEE16E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 err="1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EDITAl</a:t>
            </a:r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 003.2025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AB2B8EA-2172-03BA-789F-721BAFEB5B08}"/>
              </a:ext>
            </a:extLst>
          </p:cNvPr>
          <p:cNvSpPr txBox="1"/>
          <p:nvPr/>
        </p:nvSpPr>
        <p:spPr>
          <a:xfrm>
            <a:off x="762000" y="2019300"/>
            <a:ext cx="16916400" cy="744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Será disponibilizado um total de </a:t>
            </a:r>
            <a:r>
              <a:rPr lang="pt-BR" sz="3200" dirty="0" err="1">
                <a:latin typeface="Aharoni" panose="02010803020104030203" pitchFamily="2" charset="-79"/>
                <a:cs typeface="Aharoni" panose="02010803020104030203" pitchFamily="2" charset="-79"/>
              </a:rPr>
              <a:t>R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$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46.285.000,00 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para apoio de até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30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(trinta) projetos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 prazo para a realização das atividades será de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48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meses.</a:t>
            </a:r>
          </a:p>
          <a:p>
            <a:pPr marL="1143000" indent="-4826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Dois anos para implementar as ações de restauração </a:t>
            </a:r>
          </a:p>
          <a:p>
            <a:pPr marL="1143000" indent="-4826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Dois anos para manutenção de todas as áreas em processo de restauração</a:t>
            </a:r>
          </a:p>
          <a:p>
            <a:pPr marL="660400"/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5400"/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Inscrição online através do site até o dia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19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de julho de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2025</a:t>
            </a: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Dúvidas podem ser encaminhadas para o </a:t>
            </a:r>
            <a:r>
              <a:rPr lang="pt-BR" sz="3200" dirty="0" err="1">
                <a:latin typeface="Aharoni" panose="02010803020104030203" pitchFamily="2" charset="-79"/>
                <a:cs typeface="Aharoni" panose="02010803020104030203" pitchFamily="2" charset="-79"/>
              </a:rPr>
              <a:t>email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pt-BR" sz="3200" b="0" i="0" u="none" strike="noStrike" dirty="0">
                <a:effectLst/>
                <a:latin typeface="Montserrat" pitchFamily="2" charset="77"/>
                <a:hlinkClick r:id="rId2"/>
              </a:rPr>
              <a:t>restaura-amazonia@fbds.org.br</a:t>
            </a: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27974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55F5C-5F69-B4A9-7B52-EB3AD3E47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7E715D5C-8AEA-A857-B591-94113D73B447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4DDF0D2-09F4-B376-D126-98E4BC2A47BB}"/>
              </a:ext>
            </a:extLst>
          </p:cNvPr>
          <p:cNvSpPr txBox="1"/>
          <p:nvPr/>
        </p:nvSpPr>
        <p:spPr>
          <a:xfrm>
            <a:off x="762000" y="1409700"/>
            <a:ext cx="164592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ORÇAMENTO E CRONOGRAMA DE DESEMBOLSO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Itens apoiáveis 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Serviços de terceiros: consultorias, assistência técnica, mão de obra local, serviços em geral ou serviços técnicos para a execução da recuperação, manutenção, monitoramento e divulgação, capacitação etc.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Compras de defensivos agrícolas e insumos agrícolas, desde que em etapas iniciais ou intermediárias do processo de recuperação das áreas e com base em justificativa técnica, a ser aprovada pela FBDS, que comprove a necessidade e efetividade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Bolsas: de acordo com as necessidades do projeto de restauração, poderão ser concedidas bolsas de estudo e de pesquisa</a:t>
            </a: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7555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58959-0C97-001A-9E5F-E844F8502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A6B6CBDB-87BB-E88C-B46C-AC4836F850F2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382291DB-5E29-A993-32D4-73B4A570FB4B}"/>
              </a:ext>
            </a:extLst>
          </p:cNvPr>
          <p:cNvSpPr txBox="1"/>
          <p:nvPr/>
        </p:nvSpPr>
        <p:spPr>
          <a:xfrm>
            <a:off x="762000" y="1409700"/>
            <a:ext cx="16459200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 startAt="5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ORÇAMENTO E CRONOGRAMA DE DESEMBOLSO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Itens </a:t>
            </a:r>
            <a:r>
              <a:rPr lang="pt-BR" sz="3200" u="sng" dirty="0">
                <a:latin typeface="Aharoni" panose="02010803020104030203" pitchFamily="2" charset="-79"/>
                <a:cs typeface="Aharoni" panose="02010803020104030203" pitchFamily="2" charset="-79"/>
              </a:rPr>
              <a:t>não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apoiáveis 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Despesas que substituam outras fontes </a:t>
            </a:r>
            <a:r>
              <a:rPr lang="pt-BR" sz="2800" dirty="0" err="1">
                <a:latin typeface="Aharoni" panose="02010803020104030203" pitchFamily="2" charset="-79"/>
                <a:cs typeface="Aharoni" panose="02010803020104030203" pitchFamily="2" charset="-79"/>
              </a:rPr>
              <a:t>dd</a:t>
            </a: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 financiamento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Despesas que não respeitem o conceito de adicionalidade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Pagamento a agentes públicos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Dívidas e tributos não relacionados ao projeto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Indenizações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t-BR" sz="2800" dirty="0">
                <a:latin typeface="Aharoni" panose="02010803020104030203" pitchFamily="2" charset="-79"/>
                <a:cs typeface="Aharoni" panose="02010803020104030203" pitchFamily="2" charset="-79"/>
              </a:rPr>
              <a:t>Aquisição de bens imóveis, compra de armas e munições, atividades com interesse partidário, eleitoreiro ou religioso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pt-BR" sz="2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426843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1C584-142E-6B48-831D-B9CFC6CCA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513B5ACB-D10D-FFBA-708E-A5A7A99C12B9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94E7056-80B3-A16B-B481-FB6A1DE18EBD}"/>
              </a:ext>
            </a:extLst>
          </p:cNvPr>
          <p:cNvSpPr txBox="1"/>
          <p:nvPr/>
        </p:nvSpPr>
        <p:spPr>
          <a:xfrm>
            <a:off x="762000" y="1333500"/>
            <a:ext cx="16459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lphaUcPeriod" startAt="6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DECLARAÇÃO DE INEXISTÊNCIA DE PENDÊNCIAS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Modelo no ANEXO </a:t>
            </a:r>
            <a:r>
              <a:rPr lang="pt-BR" sz="3200" dirty="0" err="1">
                <a:latin typeface="Aharoni" panose="02010803020104030203" pitchFamily="2" charset="-79"/>
                <a:cs typeface="Aharoni" panose="02010803020104030203" pitchFamily="2" charset="-79"/>
              </a:rPr>
              <a:t>F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do Edital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380737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CFA66-BFD0-334C-E509-9DCE2C6AD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40F260E7-8753-F1A5-965A-DFFD2288A778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ESTRUTURA DA PROPOSTA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D35BFC3-4F96-D62D-F976-242D4F895FD1}"/>
              </a:ext>
            </a:extLst>
          </p:cNvPr>
          <p:cNvSpPr txBox="1"/>
          <p:nvPr/>
        </p:nvSpPr>
        <p:spPr>
          <a:xfrm>
            <a:off x="571500" y="1591370"/>
            <a:ext cx="16459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G. DOCUMENTOS OBRIGATÓRIOS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739E399-4A81-A3F4-095F-40BB7C8A6707}"/>
              </a:ext>
            </a:extLst>
          </p:cNvPr>
          <p:cNvSpPr txBox="1"/>
          <p:nvPr/>
        </p:nvSpPr>
        <p:spPr>
          <a:xfrm>
            <a:off x="571500" y="2453461"/>
            <a:ext cx="15125700" cy="4585871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marL="468313" indent="-468313">
              <a:spcAft>
                <a:spcPts val="1200"/>
              </a:spcAft>
            </a:pPr>
            <a:r>
              <a:rPr lang="pt-BR" sz="3600" dirty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C</a:t>
            </a:r>
            <a:r>
              <a:rPr lang="pt-BR" sz="3600" dirty="0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artão CNPJ</a:t>
            </a:r>
          </a:p>
          <a:p>
            <a:pPr marL="468313" indent="-468313">
              <a:spcAft>
                <a:spcPts val="1200"/>
              </a:spcAft>
            </a:pPr>
            <a:r>
              <a:rPr lang="pt-BR" sz="3600" dirty="0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2. Estatuto social vigente, com o devido registro em cartório;</a:t>
            </a:r>
          </a:p>
          <a:p>
            <a:pPr marL="468313" indent="-468313">
              <a:spcAft>
                <a:spcPts val="1200"/>
              </a:spcAft>
            </a:pPr>
            <a:r>
              <a:rPr lang="pt-BR" sz="3600" dirty="0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3. Ata de eleição e posse da diretoria em exercício, com o devido registro em cartório;</a:t>
            </a:r>
          </a:p>
          <a:p>
            <a:pPr marL="468313" indent="-468313">
              <a:spcAft>
                <a:spcPts val="1200"/>
              </a:spcAft>
            </a:pPr>
            <a:r>
              <a:rPr lang="pt-BR" sz="3600" dirty="0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4. Documentos pessoais (Cédula de identidade e CPF) do(</a:t>
            </a:r>
            <a:r>
              <a:rPr lang="pt-BR" sz="3600" dirty="0" err="1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  <a:r>
              <a:rPr lang="pt-BR" sz="3600" dirty="0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) representante(</a:t>
            </a:r>
            <a:r>
              <a:rPr lang="pt-BR" sz="3600" dirty="0" err="1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  <a:r>
              <a:rPr lang="pt-BR" sz="3600" dirty="0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) legal(</a:t>
            </a:r>
            <a:r>
              <a:rPr lang="pt-BR" sz="3600" dirty="0" err="1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pt-BR" sz="3600" dirty="0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  <a:p>
            <a:pPr marL="468313" indent="-468313">
              <a:spcAft>
                <a:spcPts val="1200"/>
              </a:spcAft>
            </a:pPr>
            <a:r>
              <a:rPr lang="pt-BR" sz="3600" dirty="0">
                <a:solidFill>
                  <a:srgbClr val="000000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5. Demonstrações financeiras dos últimos 02 (dois) anos</a:t>
            </a:r>
          </a:p>
        </p:txBody>
      </p:sp>
    </p:spTree>
    <p:extLst>
      <p:ext uri="{BB962C8B-B14F-4D97-AF65-F5344CB8AC3E}">
        <p14:creationId xmlns:p14="http://schemas.microsoft.com/office/powerpoint/2010/main" val="31168410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DD28E-0473-CEBD-6E60-799BF6AF4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2CBBE559-A60E-B521-83F9-54DFE476B87C}"/>
              </a:ext>
            </a:extLst>
          </p:cNvPr>
          <p:cNvGrpSpPr/>
          <p:nvPr/>
        </p:nvGrpSpPr>
        <p:grpSpPr>
          <a:xfrm>
            <a:off x="10134600" y="-82800"/>
            <a:ext cx="8152800" cy="9017001"/>
            <a:chOff x="749885" y="874703"/>
            <a:chExt cx="4827600" cy="5228645"/>
          </a:xfrm>
        </p:grpSpPr>
        <p:pic>
          <p:nvPicPr>
            <p:cNvPr id="3" name="Imagem 2" descr="Campo verde com árvores ao fundo&#10;&#10;Descrição gerada automaticamente">
              <a:extLst>
                <a:ext uri="{FF2B5EF4-FFF2-40B4-BE49-F238E27FC236}">
                  <a16:creationId xmlns:a16="http://schemas.microsoft.com/office/drawing/2014/main" id="{DC41FB43-80F4-E248-ABCF-078B13167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7610" t="252" r="46043" b="20550"/>
            <a:stretch/>
          </p:blipFill>
          <p:spPr>
            <a:xfrm>
              <a:off x="749885" y="882815"/>
              <a:ext cx="3597304" cy="5220533"/>
            </a:xfrm>
            <a:custGeom>
              <a:avLst/>
              <a:gdLst>
                <a:gd name="connsiteX0" fmla="*/ 3597304 w 3597304"/>
                <a:gd name="connsiteY0" fmla="*/ 0 h 5220533"/>
                <a:gd name="connsiteX1" fmla="*/ 3597304 w 3597304"/>
                <a:gd name="connsiteY1" fmla="*/ 5220533 h 5220533"/>
                <a:gd name="connsiteX2" fmla="*/ 0 w 3597304"/>
                <a:gd name="connsiteY2" fmla="*/ 5220533 h 522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7304" h="5220533">
                  <a:moveTo>
                    <a:pt x="3597304" y="0"/>
                  </a:moveTo>
                  <a:lnTo>
                    <a:pt x="3597304" y="5220533"/>
                  </a:lnTo>
                  <a:lnTo>
                    <a:pt x="0" y="5220533"/>
                  </a:lnTo>
                  <a:close/>
                </a:path>
              </a:pathLst>
            </a:custGeom>
          </p:spPr>
        </p:pic>
        <p:pic>
          <p:nvPicPr>
            <p:cNvPr id="6" name="Imagem 5" descr="Campo verde com árvores ao fundo&#10;&#10;Descrição gerada automaticamente">
              <a:extLst>
                <a:ext uri="{FF2B5EF4-FFF2-40B4-BE49-F238E27FC236}">
                  <a16:creationId xmlns:a16="http://schemas.microsoft.com/office/drawing/2014/main" id="{AEF2AE56-93A6-2BC9-4F9D-C499E5625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53144" r="34376" b="20679"/>
            <a:stretch/>
          </p:blipFill>
          <p:spPr>
            <a:xfrm>
              <a:off x="4342715" y="874703"/>
              <a:ext cx="1234770" cy="5227137"/>
            </a:xfrm>
            <a:custGeom>
              <a:avLst/>
              <a:gdLst>
                <a:gd name="connsiteX0" fmla="*/ 0 w 1235126"/>
                <a:gd name="connsiteY0" fmla="*/ 0 h 5228644"/>
                <a:gd name="connsiteX1" fmla="*/ 1235126 w 1235126"/>
                <a:gd name="connsiteY1" fmla="*/ 0 h 5228644"/>
                <a:gd name="connsiteX2" fmla="*/ 1235126 w 1235126"/>
                <a:gd name="connsiteY2" fmla="*/ 5228644 h 5228644"/>
                <a:gd name="connsiteX3" fmla="*/ 0 w 1235126"/>
                <a:gd name="connsiteY3" fmla="*/ 5228644 h 522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5126" h="5228644">
                  <a:moveTo>
                    <a:pt x="0" y="0"/>
                  </a:moveTo>
                  <a:lnTo>
                    <a:pt x="1235126" y="0"/>
                  </a:lnTo>
                  <a:lnTo>
                    <a:pt x="1235126" y="5228644"/>
                  </a:lnTo>
                  <a:lnTo>
                    <a:pt x="0" y="5228644"/>
                  </a:lnTo>
                  <a:close/>
                </a:path>
              </a:pathLst>
            </a:custGeom>
          </p:spPr>
        </p:pic>
      </p:grpSp>
      <p:sp>
        <p:nvSpPr>
          <p:cNvPr id="7" name="Triângulo Retângulo 6">
            <a:extLst>
              <a:ext uri="{FF2B5EF4-FFF2-40B4-BE49-F238E27FC236}">
                <a16:creationId xmlns:a16="http://schemas.microsoft.com/office/drawing/2014/main" id="{562F931A-692C-73AE-F374-414388291835}"/>
              </a:ext>
            </a:extLst>
          </p:cNvPr>
          <p:cNvSpPr/>
          <p:nvPr/>
        </p:nvSpPr>
        <p:spPr>
          <a:xfrm rot="5400000">
            <a:off x="8360704" y="1413805"/>
            <a:ext cx="8902700" cy="6075090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3B5FF32-9CF5-4DC4-2571-50F7E558AA3D}"/>
              </a:ext>
            </a:extLst>
          </p:cNvPr>
          <p:cNvSpPr/>
          <p:nvPr/>
        </p:nvSpPr>
        <p:spPr>
          <a:xfrm>
            <a:off x="0" y="-1"/>
            <a:ext cx="9774509" cy="89026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A61214E-7426-02C2-B7CB-CEFDB388AEF7}"/>
              </a:ext>
            </a:extLst>
          </p:cNvPr>
          <p:cNvSpPr txBox="1"/>
          <p:nvPr/>
        </p:nvSpPr>
        <p:spPr>
          <a:xfrm>
            <a:off x="862122" y="4451348"/>
            <a:ext cx="9220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PONTOS DE ATENÇÃO DO EDITAL</a:t>
            </a:r>
            <a:endParaRPr lang="pt-BR" sz="3600" b="1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641E85A-D55E-4602-C095-10CA3D5FFDE0}"/>
              </a:ext>
            </a:extLst>
          </p:cNvPr>
          <p:cNvSpPr txBox="1"/>
          <p:nvPr/>
        </p:nvSpPr>
        <p:spPr>
          <a:xfrm>
            <a:off x="862122" y="1376811"/>
            <a:ext cx="6834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RESTAURA AMAZÔNIA</a:t>
            </a:r>
          </a:p>
        </p:txBody>
      </p:sp>
    </p:spTree>
    <p:extLst>
      <p:ext uri="{BB962C8B-B14F-4D97-AF65-F5344CB8AC3E}">
        <p14:creationId xmlns:p14="http://schemas.microsoft.com/office/powerpoint/2010/main" val="24256950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8DA30-41D6-FB26-3FB7-1A3A91430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EDCC7960-F364-4C0D-8BC3-8314E2C91AC0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PRIORIDADES DO PROJETO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5985AB1-A5CD-53FE-48A5-F83ED9D9DB3F}"/>
              </a:ext>
            </a:extLst>
          </p:cNvPr>
          <p:cNvSpPr txBox="1"/>
          <p:nvPr/>
        </p:nvSpPr>
        <p:spPr>
          <a:xfrm>
            <a:off x="7036904" y="4297114"/>
            <a:ext cx="1050907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0" indent="-19050"/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DA ÁREA RESTAURADA DEVE ESTAR EM TERRAS INDÍGENAS LISTADAS COMO PRIORITÁRIOS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1C4D414-CF76-6A18-888B-4E815C9BCE65}"/>
              </a:ext>
            </a:extLst>
          </p:cNvPr>
          <p:cNvSpPr txBox="1"/>
          <p:nvPr/>
        </p:nvSpPr>
        <p:spPr>
          <a:xfrm>
            <a:off x="2057400" y="2705100"/>
            <a:ext cx="4953000" cy="377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3900" dirty="0">
                <a:solidFill>
                  <a:srgbClr val="2CB21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50% </a:t>
            </a:r>
            <a:endParaRPr lang="pt-BR" sz="3600" dirty="0">
              <a:solidFill>
                <a:srgbClr val="2CB2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9365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EBC4A-D204-40FF-CDBE-C7C3FBE8C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62A8A28E-5FEA-8554-6988-7479B46958DC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PRIORIDADES DO PROJETO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84202D4-F81A-6FAD-F241-9DC214BD6168}"/>
              </a:ext>
            </a:extLst>
          </p:cNvPr>
          <p:cNvSpPr txBox="1"/>
          <p:nvPr/>
        </p:nvSpPr>
        <p:spPr>
          <a:xfrm>
            <a:off x="762000" y="1790700"/>
            <a:ext cx="1645920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Experiência de Trabalho na região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Projetos de restauração já realizados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Valores de projetos já executados semelhantes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Adequabilidade das técnicas: condução natural, adensamento, enriquecimento, nucleação, SAF, plantio total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Mobilização e engajamento de comunidades locais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Cartas de Parcerias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Equidade de Gênero, Raça e etnia nas propostas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Equidade de gênero, raça e etnia – posições de liderança nos projetos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419129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3EC88-2434-15A3-D970-E220847C9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2F9421E1-948F-3BFC-0C21-B046AB3DA23B}"/>
              </a:ext>
            </a:extLst>
          </p:cNvPr>
          <p:cNvSpPr txBox="1"/>
          <p:nvPr/>
        </p:nvSpPr>
        <p:spPr>
          <a:xfrm>
            <a:off x="762000" y="1738372"/>
            <a:ext cx="164592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Custos compatíveis – ênfase na economicidade e eficiência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Lista de indicadores que serão monitorados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Apresentação de contrapartidas financeiras e não financeiras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Conectividade de fragmentos de vegetação – corredores ecológicos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Áreas de alta relevância para conservação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Prioridade para áreas contidas nas </a:t>
            </a:r>
            <a:r>
              <a:rPr lang="pt-BR" sz="3200">
                <a:latin typeface="Aharoni" panose="02010803020104030203" pitchFamily="2" charset="-79"/>
                <a:cs typeface="Aharoni" panose="02010803020104030203" pitchFamily="2" charset="-79"/>
              </a:rPr>
              <a:t>Terras Indígenas </a:t>
            </a:r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Priorizadas propostas com maiores áreas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Ações adicionais de conservação da biodiversidade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Atividades de mobilização de lideranças locais – gestão participativa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60B00B6-2A19-10D4-A714-835665596319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PRIORIDADES DO PROJETO</a:t>
            </a:r>
          </a:p>
        </p:txBody>
      </p:sp>
    </p:spTree>
    <p:extLst>
      <p:ext uri="{BB962C8B-B14F-4D97-AF65-F5344CB8AC3E}">
        <p14:creationId xmlns:p14="http://schemas.microsoft.com/office/powerpoint/2010/main" val="2537911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86E1C-00CC-AB2B-7C6C-314849C89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A52F5060-713E-A69C-3479-AF695C2DA4B9}"/>
              </a:ext>
            </a:extLst>
          </p:cNvPr>
          <p:cNvSpPr txBox="1"/>
          <p:nvPr/>
        </p:nvSpPr>
        <p:spPr>
          <a:xfrm>
            <a:off x="762000" y="1712059"/>
            <a:ext cx="16459200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Transparência e Responsabilidade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Auditoria externa</a:t>
            </a:r>
          </a:p>
          <a:p>
            <a:pPr lvl="1"/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Política de Contratações e Compras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Políticas Anticorrupção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Tolerância Zero à Corrupção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Sistema de Registros Financeiros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Canais de Denúncia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Políticas Internas Claras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A319280-D272-7179-C803-F09AAD68137C}"/>
              </a:ext>
            </a:extLst>
          </p:cNvPr>
          <p:cNvSpPr txBox="1"/>
          <p:nvPr/>
        </p:nvSpPr>
        <p:spPr>
          <a:xfrm>
            <a:off x="461704" y="309959"/>
            <a:ext cx="1218749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integridade</a:t>
            </a:r>
          </a:p>
        </p:txBody>
      </p:sp>
    </p:spTree>
    <p:extLst>
      <p:ext uri="{BB962C8B-B14F-4D97-AF65-F5344CB8AC3E}">
        <p14:creationId xmlns:p14="http://schemas.microsoft.com/office/powerpoint/2010/main" val="24478092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9606C-72E0-D4E4-83DD-25BF6098F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35CDBC68-00C9-A448-CC71-D9C297D87840}"/>
              </a:ext>
            </a:extLst>
          </p:cNvPr>
          <p:cNvSpPr txBox="1"/>
          <p:nvPr/>
        </p:nvSpPr>
        <p:spPr>
          <a:xfrm>
            <a:off x="762000" y="1866900"/>
            <a:ext cx="160020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latin typeface="Aharoni" panose="02010803020104030203" pitchFamily="2" charset="-79"/>
                <a:cs typeface="Aharoni" panose="02010803020104030203" pitchFamily="2" charset="-79"/>
              </a:rPr>
              <a:t>Conflito de Interesse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b="1" dirty="0">
                <a:latin typeface="Aharoni" panose="02010803020104030203" pitchFamily="2" charset="-79"/>
                <a:cs typeface="Aharoni" panose="02010803020104030203" pitchFamily="2" charset="-79"/>
              </a:rPr>
              <a:t>Financeiro</a:t>
            </a:r>
            <a:r>
              <a:rPr lang="pt-BR" sz="3200" dirty="0">
                <a:latin typeface="Latha" panose="020B0604020202020204" pitchFamily="34" charset="0"/>
                <a:cs typeface="Latha" panose="020B0604020202020204" pitchFamily="34" charset="0"/>
              </a:rPr>
              <a:t>: Como participação acionária, interesses comerciais, benefícios diretos ou indiretos, ou relações financeiras com empresas ou organizações que possam ser impactadas pelo projeto.</a:t>
            </a:r>
          </a:p>
          <a:p>
            <a:r>
              <a:rPr lang="pt-BR" sz="3200" b="1" dirty="0">
                <a:latin typeface="Aharoni" panose="02010803020104030203" pitchFamily="2" charset="-79"/>
                <a:cs typeface="Aharoni" panose="02010803020104030203" pitchFamily="2" charset="-79"/>
              </a:rPr>
              <a:t>Pessoal</a:t>
            </a:r>
            <a:r>
              <a:rPr lang="pt-BR" sz="3200" dirty="0">
                <a:latin typeface="Latha" panose="020B0604020202020204" pitchFamily="34" charset="0"/>
                <a:cs typeface="Latha" panose="020B0604020202020204" pitchFamily="34" charset="0"/>
              </a:rPr>
              <a:t>: Incluindo relações familiares, amizades próximas ou quaisquer vínculos que possam comprometer minha capacidade de julgamento ou gerar a percepção de favorecimento indevido.</a:t>
            </a:r>
          </a:p>
          <a:p>
            <a:r>
              <a:rPr lang="pt-BR" sz="3200" b="1" dirty="0">
                <a:latin typeface="Aharoni" panose="02010803020104030203" pitchFamily="2" charset="-79"/>
                <a:cs typeface="Aharoni" panose="02010803020104030203" pitchFamily="2" charset="-79"/>
              </a:rPr>
              <a:t>Profissional</a:t>
            </a:r>
            <a:r>
              <a:rPr lang="pt-BR" sz="3200" dirty="0">
                <a:latin typeface="Latha" panose="020B0604020202020204" pitchFamily="34" charset="0"/>
                <a:cs typeface="Latha" panose="020B0604020202020204" pitchFamily="34" charset="0"/>
              </a:rPr>
              <a:t>: Como participação em outras iniciativas, projetos ou contratos que possam gerar sobreposição de interesses ou comprometer a imparcialidade nas decisões relacionadas ao projeto.</a:t>
            </a:r>
          </a:p>
          <a:p>
            <a:r>
              <a:rPr lang="pt-BR" sz="3200" b="1" dirty="0">
                <a:latin typeface="Aharoni" panose="02010803020104030203" pitchFamily="2" charset="-79"/>
                <a:cs typeface="Aharoni" panose="02010803020104030203" pitchFamily="2" charset="-79"/>
              </a:rPr>
              <a:t>Acadêmico ou Institucional</a:t>
            </a:r>
            <a:r>
              <a:rPr lang="pt-BR" sz="3200" dirty="0">
                <a:latin typeface="Latha" panose="020B0604020202020204" pitchFamily="34" charset="0"/>
                <a:cs typeface="Latha" panose="020B0604020202020204" pitchFamily="34" charset="0"/>
              </a:rPr>
              <a:t>: Como afiliação a instituições ou organizações cujas prioridades ou interesses possam entrar em conflito com os objetivos do projeto.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1D2DECA-BE15-6705-C1C0-76FD347AAD71}"/>
              </a:ext>
            </a:extLst>
          </p:cNvPr>
          <p:cNvSpPr txBox="1"/>
          <p:nvPr/>
        </p:nvSpPr>
        <p:spPr>
          <a:xfrm>
            <a:off x="461704" y="309959"/>
            <a:ext cx="1218749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integridade</a:t>
            </a:r>
          </a:p>
        </p:txBody>
      </p:sp>
    </p:spTree>
    <p:extLst>
      <p:ext uri="{BB962C8B-B14F-4D97-AF65-F5344CB8AC3E}">
        <p14:creationId xmlns:p14="http://schemas.microsoft.com/office/powerpoint/2010/main" val="3462317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9CA25-12B2-A3FD-317B-79BE12852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5C8CD80E-972A-8A07-FB96-4722141BB4DA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PROPONENTES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31521BBF-F838-B206-3F99-A39A377DC04E}"/>
              </a:ext>
            </a:extLst>
          </p:cNvPr>
          <p:cNvSpPr txBox="1"/>
          <p:nvPr/>
        </p:nvSpPr>
        <p:spPr>
          <a:xfrm>
            <a:off x="762000" y="1638300"/>
            <a:ext cx="16459200" cy="769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Devem ser: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buFont typeface="+mj-lt"/>
              <a:buAutoNum type="arabi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Entidades privadas sem fins lucrativos – instituto, fundação, fórum, associação, cooperativas (singular, central, federação, confederação)</a:t>
            </a:r>
          </a:p>
          <a:p>
            <a:pPr marL="514350" indent="-514350">
              <a:buFont typeface="+mj-lt"/>
              <a:buAutoNum type="arabicPeriod"/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Legalmente constituído no Brasil a pelo menos </a:t>
            </a:r>
            <a:r>
              <a:rPr lang="pt-BR" sz="4400" dirty="0"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anos 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Propostas poderão ser apresentadas em consórcios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u="sng" dirty="0">
                <a:latin typeface="Aharoni" panose="02010803020104030203" pitchFamily="2" charset="-79"/>
                <a:cs typeface="Aharoni" panose="02010803020104030203" pitchFamily="2" charset="-79"/>
              </a:rPr>
              <a:t>Instituições Parceiras</a:t>
            </a: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Com repasse de recursos – entidades sem fins lucrativos</a:t>
            </a: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Sem repasse de recursos – privadas com finalidade lucrativa</a:t>
            </a:r>
          </a:p>
          <a:p>
            <a:endParaRPr lang="pt-BR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u="sng" dirty="0">
                <a:latin typeface="Aharoni" panose="02010803020104030203" pitchFamily="2" charset="-79"/>
                <a:cs typeface="Aharoni" panose="02010803020104030203" pitchFamily="2" charset="-79"/>
              </a:rPr>
              <a:t>Prestadoras de Serviço</a:t>
            </a: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Não devem ser incluídas na proposta e devem ser escolhidas através de processo seletivo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817328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D2E18-843E-6C63-F949-3B4D25C2B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08901439-7CAA-8E37-6AFD-DAFAD83282CF}"/>
              </a:ext>
            </a:extLst>
          </p:cNvPr>
          <p:cNvSpPr txBox="1"/>
          <p:nvPr/>
        </p:nvSpPr>
        <p:spPr>
          <a:xfrm>
            <a:off x="762000" y="2148900"/>
            <a:ext cx="16002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Cuidado com a documentação exigida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Vencimento das certidões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Qualidade da digitalização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Atenção com os documentos que necessitam registro em cartório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Tamanho dos arquivos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Assinaturas eletrônicas (padrão ICP-Brasil)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41CCBDC-88BC-EF32-F8A0-F782BB64EDD9}"/>
              </a:ext>
            </a:extLst>
          </p:cNvPr>
          <p:cNvSpPr txBox="1"/>
          <p:nvPr/>
        </p:nvSpPr>
        <p:spPr>
          <a:xfrm>
            <a:off x="461704" y="309959"/>
            <a:ext cx="1218749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Documentação</a:t>
            </a:r>
          </a:p>
        </p:txBody>
      </p:sp>
    </p:spTree>
    <p:extLst>
      <p:ext uri="{BB962C8B-B14F-4D97-AF65-F5344CB8AC3E}">
        <p14:creationId xmlns:p14="http://schemas.microsoft.com/office/powerpoint/2010/main" val="358939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DAB04-B384-F4EE-505D-035EA2C1B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398CCDF-3923-1774-DE95-4ADE4572860A}"/>
              </a:ext>
            </a:extLst>
          </p:cNvPr>
          <p:cNvSpPr txBox="1"/>
          <p:nvPr/>
        </p:nvSpPr>
        <p:spPr>
          <a:xfrm>
            <a:off x="762000" y="1638300"/>
            <a:ext cx="160020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Utilizar os modelos de planilha disponíveis no site do Restaura Amazônia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Ter o cuidado de estabelecer cada entrada no Objetivo, Resultado, Atividade e Categoria corretos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As planilhas orçamentárias e de acompanhamento físico-financeiro do projeto serão o principal instrumento de liberação de recursos e monitoramento da prestação de contas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Os Objetivos e as Categorias de Gastos são pré-estabelecidos pelo edital e não podem se modificados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Utilize a planilha orçamentária para alimentar a planilha de acompanhamento físico-financeiro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A147597-0511-791D-475F-117A3EC701AF}"/>
              </a:ext>
            </a:extLst>
          </p:cNvPr>
          <p:cNvSpPr txBox="1"/>
          <p:nvPr/>
        </p:nvSpPr>
        <p:spPr>
          <a:xfrm>
            <a:off x="461704" y="309959"/>
            <a:ext cx="1218749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ORÇAMENTO</a:t>
            </a:r>
          </a:p>
        </p:txBody>
      </p:sp>
    </p:spTree>
    <p:extLst>
      <p:ext uri="{BB962C8B-B14F-4D97-AF65-F5344CB8AC3E}">
        <p14:creationId xmlns:p14="http://schemas.microsoft.com/office/powerpoint/2010/main" val="30402610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D4FE1-9610-1715-9C5E-ACD11E1FF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389D29FB-734C-A0FE-95A3-24282E8EC8C5}"/>
              </a:ext>
            </a:extLst>
          </p:cNvPr>
          <p:cNvGrpSpPr/>
          <p:nvPr/>
        </p:nvGrpSpPr>
        <p:grpSpPr>
          <a:xfrm>
            <a:off x="10134600" y="-82800"/>
            <a:ext cx="8152800" cy="9017001"/>
            <a:chOff x="749885" y="874703"/>
            <a:chExt cx="4827600" cy="5228645"/>
          </a:xfrm>
        </p:grpSpPr>
        <p:pic>
          <p:nvPicPr>
            <p:cNvPr id="3" name="Imagem 2" descr="Campo verde com árvores ao fundo&#10;&#10;Descrição gerada automaticamente">
              <a:extLst>
                <a:ext uri="{FF2B5EF4-FFF2-40B4-BE49-F238E27FC236}">
                  <a16:creationId xmlns:a16="http://schemas.microsoft.com/office/drawing/2014/main" id="{8E9EB062-486B-263E-86FE-0C18388BB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7610" t="252" r="46043" b="20550"/>
            <a:stretch/>
          </p:blipFill>
          <p:spPr>
            <a:xfrm>
              <a:off x="749885" y="882815"/>
              <a:ext cx="3597304" cy="5220533"/>
            </a:xfrm>
            <a:custGeom>
              <a:avLst/>
              <a:gdLst>
                <a:gd name="connsiteX0" fmla="*/ 3597304 w 3597304"/>
                <a:gd name="connsiteY0" fmla="*/ 0 h 5220533"/>
                <a:gd name="connsiteX1" fmla="*/ 3597304 w 3597304"/>
                <a:gd name="connsiteY1" fmla="*/ 5220533 h 5220533"/>
                <a:gd name="connsiteX2" fmla="*/ 0 w 3597304"/>
                <a:gd name="connsiteY2" fmla="*/ 5220533 h 522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7304" h="5220533">
                  <a:moveTo>
                    <a:pt x="3597304" y="0"/>
                  </a:moveTo>
                  <a:lnTo>
                    <a:pt x="3597304" y="5220533"/>
                  </a:lnTo>
                  <a:lnTo>
                    <a:pt x="0" y="5220533"/>
                  </a:lnTo>
                  <a:close/>
                </a:path>
              </a:pathLst>
            </a:custGeom>
          </p:spPr>
        </p:pic>
        <p:pic>
          <p:nvPicPr>
            <p:cNvPr id="6" name="Imagem 5" descr="Campo verde com árvores ao fundo&#10;&#10;Descrição gerada automaticamente">
              <a:extLst>
                <a:ext uri="{FF2B5EF4-FFF2-40B4-BE49-F238E27FC236}">
                  <a16:creationId xmlns:a16="http://schemas.microsoft.com/office/drawing/2014/main" id="{9D6BD48C-E054-136A-EF08-B907FD47A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53144" r="34376" b="20679"/>
            <a:stretch/>
          </p:blipFill>
          <p:spPr>
            <a:xfrm>
              <a:off x="4342715" y="874703"/>
              <a:ext cx="1234770" cy="5227137"/>
            </a:xfrm>
            <a:custGeom>
              <a:avLst/>
              <a:gdLst>
                <a:gd name="connsiteX0" fmla="*/ 0 w 1235126"/>
                <a:gd name="connsiteY0" fmla="*/ 0 h 5228644"/>
                <a:gd name="connsiteX1" fmla="*/ 1235126 w 1235126"/>
                <a:gd name="connsiteY1" fmla="*/ 0 h 5228644"/>
                <a:gd name="connsiteX2" fmla="*/ 1235126 w 1235126"/>
                <a:gd name="connsiteY2" fmla="*/ 5228644 h 5228644"/>
                <a:gd name="connsiteX3" fmla="*/ 0 w 1235126"/>
                <a:gd name="connsiteY3" fmla="*/ 5228644 h 522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5126" h="5228644">
                  <a:moveTo>
                    <a:pt x="0" y="0"/>
                  </a:moveTo>
                  <a:lnTo>
                    <a:pt x="1235126" y="0"/>
                  </a:lnTo>
                  <a:lnTo>
                    <a:pt x="1235126" y="5228644"/>
                  </a:lnTo>
                  <a:lnTo>
                    <a:pt x="0" y="5228644"/>
                  </a:lnTo>
                  <a:close/>
                </a:path>
              </a:pathLst>
            </a:custGeom>
          </p:spPr>
        </p:pic>
      </p:grpSp>
      <p:sp>
        <p:nvSpPr>
          <p:cNvPr id="7" name="Triângulo Retângulo 6">
            <a:extLst>
              <a:ext uri="{FF2B5EF4-FFF2-40B4-BE49-F238E27FC236}">
                <a16:creationId xmlns:a16="http://schemas.microsoft.com/office/drawing/2014/main" id="{03464F96-B823-2F59-5B79-EC21316B3BEC}"/>
              </a:ext>
            </a:extLst>
          </p:cNvPr>
          <p:cNvSpPr/>
          <p:nvPr/>
        </p:nvSpPr>
        <p:spPr>
          <a:xfrm rot="5400000">
            <a:off x="8360704" y="1413805"/>
            <a:ext cx="8902700" cy="6075090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DD75B88-7AA9-7C44-0A60-5B0A1B78A2DE}"/>
              </a:ext>
            </a:extLst>
          </p:cNvPr>
          <p:cNvSpPr/>
          <p:nvPr/>
        </p:nvSpPr>
        <p:spPr>
          <a:xfrm>
            <a:off x="0" y="-1"/>
            <a:ext cx="9774509" cy="89026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C699D43-2866-B2C8-BAB6-A66935D5A4B2}"/>
              </a:ext>
            </a:extLst>
          </p:cNvPr>
          <p:cNvSpPr txBox="1"/>
          <p:nvPr/>
        </p:nvSpPr>
        <p:spPr>
          <a:xfrm>
            <a:off x="823282" y="4081671"/>
            <a:ext cx="114822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SEÇÃO DE </a:t>
            </a:r>
          </a:p>
          <a:p>
            <a:r>
              <a:rPr lang="pt-BR" sz="6600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PERGUNTAS E RESPOSTAS</a:t>
            </a:r>
            <a:endParaRPr lang="pt-BR" sz="3600" b="1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B21A9F2-3C7A-8775-6A80-62BE506F0FFE}"/>
              </a:ext>
            </a:extLst>
          </p:cNvPr>
          <p:cNvSpPr txBox="1"/>
          <p:nvPr/>
        </p:nvSpPr>
        <p:spPr>
          <a:xfrm>
            <a:off x="862122" y="1376811"/>
            <a:ext cx="6834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RESTAURA AMAZÔNIA</a:t>
            </a:r>
          </a:p>
        </p:txBody>
      </p:sp>
    </p:spTree>
    <p:extLst>
      <p:ext uri="{BB962C8B-B14F-4D97-AF65-F5344CB8AC3E}">
        <p14:creationId xmlns:p14="http://schemas.microsoft.com/office/powerpoint/2010/main" val="3959634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6E863-ED5F-FA93-6791-E270C6906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03D92C13-4BBD-9583-93F8-D6E11F0B9CEE}"/>
              </a:ext>
            </a:extLst>
          </p:cNvPr>
          <p:cNvSpPr/>
          <p:nvPr/>
        </p:nvSpPr>
        <p:spPr>
          <a:xfrm>
            <a:off x="15773400" y="327292"/>
            <a:ext cx="23622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EC75684-59E0-D1C7-72A4-FFD49C48390F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ÁREAS ELEGÍVEIS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CD8D1E38-DDA8-C849-6601-A412A31101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79" t="28225"/>
          <a:stretch>
            <a:fillRect/>
          </a:stretch>
        </p:blipFill>
        <p:spPr>
          <a:xfrm>
            <a:off x="3564342" y="1507500"/>
            <a:ext cx="11599458" cy="72720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233AA91-A06A-6C0D-F14A-D14E6C31B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6025453"/>
            <a:ext cx="2911878" cy="27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456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C48BC-3B15-84B0-3E71-C2CD7F747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9494180B-BB67-38B6-9395-A68578C5697E}"/>
              </a:ext>
            </a:extLst>
          </p:cNvPr>
          <p:cNvSpPr/>
          <p:nvPr/>
        </p:nvSpPr>
        <p:spPr>
          <a:xfrm>
            <a:off x="15773400" y="327292"/>
            <a:ext cx="23622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830361-17F4-5EF1-D082-915263266CB0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ÁREAS ELEGÍVEIS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6FFC6C6-6EAE-5C1C-8A67-66CC80E461F3}"/>
              </a:ext>
            </a:extLst>
          </p:cNvPr>
          <p:cNvSpPr txBox="1"/>
          <p:nvPr/>
        </p:nvSpPr>
        <p:spPr>
          <a:xfrm>
            <a:off x="762000" y="2470071"/>
            <a:ext cx="164592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Lista das </a:t>
            </a:r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43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Terras Indígenas Prioritárias e </a:t>
            </a:r>
            <a:r>
              <a:rPr lang="pt-BR" sz="4800" dirty="0">
                <a:latin typeface="Aharoni" panose="02010803020104030203" pitchFamily="2" charset="-79"/>
                <a:cs typeface="Aharoni" panose="02010803020104030203" pitchFamily="2" charset="-79"/>
              </a:rPr>
              <a:t>48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Municípios Elegíveis estão no ANEXO </a:t>
            </a:r>
            <a:r>
              <a:rPr lang="pt-BR" sz="3200" dirty="0" err="1">
                <a:latin typeface="Aharoni" panose="02010803020104030203" pitchFamily="2" charset="-79"/>
                <a:cs typeface="Aharoni" panose="02010803020104030203" pitchFamily="2" charset="-79"/>
              </a:rPr>
              <a:t>G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do Edital e no site do projeto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Além dos nomes, a FBDS disponibiliza o </a:t>
            </a:r>
            <a:r>
              <a:rPr lang="pt-BR" sz="3200" dirty="0" err="1">
                <a:latin typeface="Aharoni" panose="02010803020104030203" pitchFamily="2" charset="-79"/>
                <a:cs typeface="Aharoni" panose="02010803020104030203" pitchFamily="2" charset="-79"/>
              </a:rPr>
              <a:t>Shapefiles</a:t>
            </a: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 das Terras Indígenas Prioritárias para facilitar a definição das áreas beneficiadas pela restauração</a:t>
            </a: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80520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4448C-439B-2DD5-CAB2-AAFA85CB4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09A4BC6D-0D9C-1079-2757-D121C2901994}"/>
              </a:ext>
            </a:extLst>
          </p:cNvPr>
          <p:cNvSpPr/>
          <p:nvPr/>
        </p:nvSpPr>
        <p:spPr>
          <a:xfrm>
            <a:off x="15773400" y="327292"/>
            <a:ext cx="23622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B24C825-F56F-A4D6-93AC-4A405688944D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ÁREAS ELEGÍVEIS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7A049B6D-F998-142B-FBEF-95BF7E267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485" y="1584607"/>
            <a:ext cx="13637030" cy="711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089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9FDBA-D1C6-4448-A96F-298AD5FC6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CBB96A0-D3F8-F2A9-E7B5-43AEB5A209F4}"/>
              </a:ext>
            </a:extLst>
          </p:cNvPr>
          <p:cNvSpPr/>
          <p:nvPr/>
        </p:nvSpPr>
        <p:spPr>
          <a:xfrm>
            <a:off x="15773400" y="327292"/>
            <a:ext cx="23622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D60AAB0-76F7-9D2E-B446-9B852C5789C3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ÁREAS ELEGÍVEIS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B0AED93-33C0-B0C9-A213-FB951F462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532" y="2735290"/>
            <a:ext cx="13904936" cy="481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47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3A8C5-5363-B7CC-F941-5EACC0B06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5BB5413-1681-57C4-C631-2F5B554B9ECA}"/>
              </a:ext>
            </a:extLst>
          </p:cNvPr>
          <p:cNvSpPr/>
          <p:nvPr/>
        </p:nvSpPr>
        <p:spPr>
          <a:xfrm>
            <a:off x="15773400" y="327292"/>
            <a:ext cx="23622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197E9C5-4532-034E-D444-8981A5A8E2D1}"/>
              </a:ext>
            </a:extLst>
          </p:cNvPr>
          <p:cNvSpPr txBox="1"/>
          <p:nvPr/>
        </p:nvSpPr>
        <p:spPr>
          <a:xfrm>
            <a:off x="461704" y="309959"/>
            <a:ext cx="105090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526716"/>
                </a:solidFill>
                <a:latin typeface="Phosphate Solid" panose="02000506050000020004" pitchFamily="2" charset="77"/>
                <a:cs typeface="Phosphate Solid" panose="02000506050000020004" pitchFamily="2" charset="77"/>
              </a:rPr>
              <a:t>ÁREAS ELEGÍVEIS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1EA53A1-021D-CDD1-B32E-175682478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921" y="1675451"/>
            <a:ext cx="13475479" cy="704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8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3196</TotalTime>
  <Words>2095</Words>
  <Application>Microsoft Macintosh PowerPoint</Application>
  <PresentationFormat>Personalizar</PresentationFormat>
  <Paragraphs>403</Paragraphs>
  <Slides>42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42</vt:i4>
      </vt:variant>
    </vt:vector>
  </HeadingPairs>
  <TitlesOfParts>
    <vt:vector size="49" baseType="lpstr">
      <vt:lpstr>Calibri</vt:lpstr>
      <vt:lpstr>Latha</vt:lpstr>
      <vt:lpstr>Montserrat</vt:lpstr>
      <vt:lpstr>Phosphate Solid</vt:lpstr>
      <vt:lpstr>Arial</vt:lpstr>
      <vt:lpstr>Aharoni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PlanaFlor Coalizão Brasil</dc:title>
  <dc:creator>Flávia</dc:creator>
  <cp:lastModifiedBy>Luis Alberto Saporta</cp:lastModifiedBy>
  <cp:revision>61</cp:revision>
  <dcterms:created xsi:type="dcterms:W3CDTF">2006-08-16T00:00:00Z</dcterms:created>
  <dcterms:modified xsi:type="dcterms:W3CDTF">2025-06-25T19:59:44Z</dcterms:modified>
  <dc:identifier>DAE3OvGrvOU</dc:identifier>
</cp:coreProperties>
</file>